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1010" r:id="rId4"/>
    <p:sldId id="1011" r:id="rId5"/>
    <p:sldId id="1012" r:id="rId6"/>
    <p:sldId id="1013" r:id="rId7"/>
    <p:sldId id="1014" r:id="rId8"/>
    <p:sldId id="1015" r:id="rId9"/>
    <p:sldId id="1016" r:id="rId10"/>
    <p:sldId id="1019" r:id="rId11"/>
    <p:sldId id="1020" r:id="rId12"/>
    <p:sldId id="1023" r:id="rId13"/>
    <p:sldId id="1022" r:id="rId14"/>
    <p:sldId id="1026" r:id="rId15"/>
    <p:sldId id="1027" r:id="rId16"/>
    <p:sldId id="1028" r:id="rId17"/>
    <p:sldId id="1025" r:id="rId18"/>
    <p:sldId id="1029" r:id="rId19"/>
    <p:sldId id="1030" r:id="rId20"/>
    <p:sldId id="1031" r:id="rId21"/>
    <p:sldId id="1032" r:id="rId22"/>
    <p:sldId id="1033" r:id="rId23"/>
    <p:sldId id="701" r:id="rId24"/>
    <p:sldId id="702" r:id="rId25"/>
    <p:sldId id="707" r:id="rId26"/>
    <p:sldId id="1034" r:id="rId27"/>
    <p:sldId id="708" r:id="rId28"/>
    <p:sldId id="709" r:id="rId29"/>
    <p:sldId id="703" r:id="rId30"/>
    <p:sldId id="710" r:id="rId31"/>
    <p:sldId id="711" r:id="rId32"/>
    <p:sldId id="704" r:id="rId33"/>
    <p:sldId id="712" r:id="rId34"/>
    <p:sldId id="1035" r:id="rId35"/>
    <p:sldId id="1036" r:id="rId36"/>
    <p:sldId id="1037" r:id="rId37"/>
    <p:sldId id="1050" r:id="rId38"/>
    <p:sldId id="1051" r:id="rId39"/>
    <p:sldId id="1052" r:id="rId40"/>
    <p:sldId id="1053" r:id="rId41"/>
    <p:sldId id="1054" r:id="rId42"/>
    <p:sldId id="713" r:id="rId43"/>
  </p:sldIdLst>
  <p:sldSz cx="9144000" cy="6858000" type="screen4x3"/>
  <p:notesSz cx="6858000" cy="9144000"/>
  <p:defaultTextStyle>
    <a:defPPr>
      <a:defRPr lang="ar-SA"/>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2">
          <p15:clr>
            <a:srgbClr val="A4A3A4"/>
          </p15:clr>
        </p15:guide>
        <p15:guide id="2" pos="28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3300"/>
    <a:srgbClr val="CC0099"/>
    <a:srgbClr val="00CC00"/>
    <a:srgbClr val="FFFF66"/>
    <a:srgbClr val="C0FCA2"/>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p:restoredTop sz="90775"/>
  </p:normalViewPr>
  <p:slideViewPr>
    <p:cSldViewPr showGuides="1">
      <p:cViewPr varScale="1">
        <p:scale>
          <a:sx n="83" d="100"/>
          <a:sy n="83" d="100"/>
        </p:scale>
        <p:origin x="1044" y="102"/>
      </p:cViewPr>
      <p:guideLst>
        <p:guide orient="horz" pos="2162"/>
        <p:guide pos="2889"/>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vi-VN"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E5E252AC-B233-4529-93DA-BCDA7579B69B}" type="slidenum">
              <a:rPr kumimoji="0" lang="vi-VN"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pPr fontAlgn="base"/>
            <a:r>
              <a:rPr lang="en-US" strike="noStrike" noProof="1"/>
              <a:t>Click to edit Master title style</a:t>
            </a:r>
            <a:endParaRPr lang="vi-VN"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en-US" strike="noStrike" noProof="1"/>
              <a:t>Click to edit Master subtitle style</a:t>
            </a:r>
            <a:endParaRPr lang="vi-VN" strike="noStrike" noProof="1"/>
          </a:p>
        </p:txBody>
      </p:sp>
      <p:sp>
        <p:nvSpPr>
          <p:cNvPr id="4" name="Date Placeholder 3"/>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vi-VN"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rtl="1" eaLnBrk="1" fontAlgn="base" hangingPunct="1"/>
            <a:fld id="{9A0DB2DC-4C9A-4742-B13C-FB6460FD3503}" type="slidenum">
              <a:rPr lang="ar-SA" altLang="vi-VN" strike="noStrike" noProof="1" dirty="0">
                <a:latin typeface="Arial" panose="020B0604020202020204" pitchFamily="34" charset="0"/>
                <a:ea typeface="+mn-ea"/>
                <a:cs typeface="+mn-cs"/>
              </a:rPr>
              <a:t>‹#›</a:t>
            </a:fld>
            <a:endParaRPr lang="ar-SA" altLang="vi-VN"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vi-VN"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rtl="1" eaLnBrk="1" fontAlgn="base" hangingPunct="1"/>
            <a:fld id="{9A0DB2DC-4C9A-4742-B13C-FB6460FD3503}" type="slidenum">
              <a:rPr lang="ar-SA" altLang="vi-VN" strike="noStrike" noProof="1" dirty="0">
                <a:latin typeface="Arial" panose="020B0604020202020204" pitchFamily="34" charset="0"/>
                <a:ea typeface="+mn-ea"/>
                <a:cs typeface="+mn-cs"/>
              </a:rPr>
              <a:t>‹#›</a:t>
            </a:fld>
            <a:endParaRPr lang="ar-SA" altLang="vi-VN"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vi-VN"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rtl="1" eaLnBrk="1" fontAlgn="base" hangingPunct="1"/>
            <a:fld id="{9A0DB2DC-4C9A-4742-B13C-FB6460FD3503}" type="slidenum">
              <a:rPr lang="ar-SA" altLang="vi-VN" strike="noStrike" noProof="1" dirty="0">
                <a:latin typeface="Arial" panose="020B0604020202020204" pitchFamily="34" charset="0"/>
                <a:ea typeface="+mn-ea"/>
                <a:cs typeface="+mn-cs"/>
              </a:rPr>
              <a:t>‹#›</a:t>
            </a:fld>
            <a:endParaRPr lang="ar-SA" altLang="vi-VN"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3" name="Date Placeholder 2"/>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vi-VN"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rtl="1" eaLnBrk="1" fontAlgn="base" hangingPunct="1"/>
            <a:fld id="{9A0DB2DC-4C9A-4742-B13C-FB6460FD3503}" type="slidenum">
              <a:rPr lang="ar-SA" altLang="vi-VN" strike="noStrike" noProof="1" dirty="0">
                <a:latin typeface="Arial" panose="020B0604020202020204" pitchFamily="34" charset="0"/>
                <a:ea typeface="+mn-ea"/>
                <a:cs typeface="+mn-cs"/>
              </a:rPr>
              <a:t>‹#›</a:t>
            </a:fld>
            <a:endParaRPr lang="ar-SA" altLang="vi-VN"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315200" cy="1143000"/>
          </a:xfrm>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2438400"/>
            <a:ext cx="4038600" cy="36877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quarter" idx="2"/>
          </p:nvPr>
        </p:nvSpPr>
        <p:spPr>
          <a:xfrm>
            <a:off x="4648200" y="2438400"/>
            <a:ext cx="4038600" cy="17668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Content Placeholder 4"/>
          <p:cNvSpPr>
            <a:spLocks noGrp="1"/>
          </p:cNvSpPr>
          <p:nvPr>
            <p:ph sz="quarter" idx="3"/>
          </p:nvPr>
        </p:nvSpPr>
        <p:spPr>
          <a:xfrm>
            <a:off x="4648200" y="4357688"/>
            <a:ext cx="4038600" cy="176847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6" name="Date Placeholder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Footer Placeholder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742A430-55F1-48FA-8438-502AE5E34FA3}"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vi-VN"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rtl="1" eaLnBrk="1" fontAlgn="base" hangingPunct="1"/>
            <a:fld id="{9A0DB2DC-4C9A-4742-B13C-FB6460FD3503}" type="slidenum">
              <a:rPr lang="ar-SA" altLang="vi-VN" strike="noStrike" noProof="1" dirty="0">
                <a:latin typeface="Arial" panose="020B0604020202020204" pitchFamily="34" charset="0"/>
                <a:ea typeface="+mn-ea"/>
                <a:cs typeface="+mn-cs"/>
              </a:rPr>
              <a:t>‹#›</a:t>
            </a:fld>
            <a:endParaRPr lang="ar-SA" altLang="vi-VN"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en-US" strike="noStrike" noProof="1"/>
              <a:t>Edit Master text styles</a:t>
            </a:r>
          </a:p>
        </p:txBody>
      </p:sp>
      <p:sp>
        <p:nvSpPr>
          <p:cNvPr id="4" name="Date Placeholder 3"/>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vi-VN"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rtl="1" eaLnBrk="1" fontAlgn="base" hangingPunct="1"/>
            <a:fld id="{9A0DB2DC-4C9A-4742-B13C-FB6460FD3503}" type="slidenum">
              <a:rPr lang="ar-SA" altLang="vi-VN" strike="noStrike" noProof="1" dirty="0">
                <a:latin typeface="Arial" panose="020B0604020202020204" pitchFamily="34" charset="0"/>
                <a:ea typeface="+mn-ea"/>
                <a:cs typeface="+mn-cs"/>
              </a:rPr>
              <a:t>‹#›</a:t>
            </a:fld>
            <a:endParaRPr lang="ar-SA" altLang="vi-VN"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Date Placeholder 4"/>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vi-VN"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rtl="1" eaLnBrk="1" fontAlgn="base" hangingPunct="1"/>
            <a:fld id="{9A0DB2DC-4C9A-4742-B13C-FB6460FD3503}" type="slidenum">
              <a:rPr lang="ar-SA" altLang="vi-VN" strike="noStrike" noProof="1" dirty="0">
                <a:latin typeface="Arial" panose="020B0604020202020204" pitchFamily="34" charset="0"/>
                <a:ea typeface="+mn-ea"/>
                <a:cs typeface="+mn-cs"/>
              </a:rPr>
              <a:t>‹#›</a:t>
            </a:fld>
            <a:endParaRPr lang="ar-SA" altLang="vi-VN"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Edit Master text styles</a:t>
            </a:r>
          </a:p>
        </p:txBody>
      </p:sp>
      <p:sp>
        <p:nvSpPr>
          <p:cNvPr id="4" name="Content Placeholder 3"/>
          <p:cNvSpPr>
            <a:spLocks noGrp="1"/>
          </p:cNvSpPr>
          <p:nvPr>
            <p:ph sz="half" idx="2"/>
          </p:nvPr>
        </p:nvSpPr>
        <p:spPr>
          <a:xfrm>
            <a:off x="630238" y="2505075"/>
            <a:ext cx="3868737" cy="3684588"/>
          </a:xfrm>
        </p:spPr>
        <p:txBody>
          <a:bodyPr/>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7" name="Date Placeholder 6"/>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vi-VN"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rtl="1" eaLnBrk="1" fontAlgn="base" hangingPunct="1"/>
            <a:fld id="{9A0DB2DC-4C9A-4742-B13C-FB6460FD3503}" type="slidenum">
              <a:rPr lang="ar-SA" altLang="vi-VN" strike="noStrike" noProof="1" dirty="0">
                <a:latin typeface="Arial" panose="020B0604020202020204" pitchFamily="34" charset="0"/>
                <a:ea typeface="+mn-ea"/>
                <a:cs typeface="+mn-cs"/>
              </a:rPr>
              <a:t>‹#›</a:t>
            </a:fld>
            <a:endParaRPr lang="ar-SA" altLang="vi-VN"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Date Placeholder 2"/>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vi-VN"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rtl="1" eaLnBrk="1" fontAlgn="base" hangingPunct="1"/>
            <a:fld id="{9A0DB2DC-4C9A-4742-B13C-FB6460FD3503}" type="slidenum">
              <a:rPr lang="ar-SA" altLang="vi-VN" strike="noStrike" noProof="1" dirty="0">
                <a:latin typeface="Arial" panose="020B0604020202020204" pitchFamily="34" charset="0"/>
                <a:ea typeface="+mn-ea"/>
                <a:cs typeface="+mn-cs"/>
              </a:rPr>
              <a:t>‹#›</a:t>
            </a:fld>
            <a:endParaRPr lang="ar-SA" altLang="vi-VN"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vi-VN"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rtl="1" eaLnBrk="1" fontAlgn="base" hangingPunct="1"/>
            <a:fld id="{9A0DB2DC-4C9A-4742-B13C-FB6460FD3503}" type="slidenum">
              <a:rPr lang="ar-SA" altLang="vi-VN" strike="noStrike" noProof="1" dirty="0">
                <a:latin typeface="Arial" panose="020B0604020202020204" pitchFamily="34" charset="0"/>
                <a:ea typeface="+mn-ea"/>
                <a:cs typeface="+mn-cs"/>
              </a:rPr>
              <a:t>‹#›</a:t>
            </a:fld>
            <a:endParaRPr lang="ar-SA" altLang="vi-VN"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Edit Master text styles</a:t>
            </a:r>
          </a:p>
        </p:txBody>
      </p:sp>
      <p:sp>
        <p:nvSpPr>
          <p:cNvPr id="5" name="Date Placeholder 4"/>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vi-VN"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rtl="1" eaLnBrk="1" fontAlgn="base" hangingPunct="1"/>
            <a:fld id="{9A0DB2DC-4C9A-4742-B13C-FB6460FD3503}" type="slidenum">
              <a:rPr lang="ar-SA" altLang="vi-VN" strike="noStrike" noProof="1" dirty="0">
                <a:latin typeface="Arial" panose="020B0604020202020204" pitchFamily="34" charset="0"/>
                <a:ea typeface="+mn-ea"/>
                <a:cs typeface="+mn-cs"/>
              </a:rPr>
              <a:t>‹#›</a:t>
            </a:fld>
            <a:endParaRPr lang="ar-SA" altLang="vi-VN"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endParaRPr lang="vi-VN" strike="noStrike" noProof="1"/>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Edit Master text styles</a:t>
            </a:r>
          </a:p>
        </p:txBody>
      </p:sp>
      <p:sp>
        <p:nvSpPr>
          <p:cNvPr id="5" name="Date Placeholder 4"/>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vi-VN"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rtl="1" eaLnBrk="1" fontAlgn="base" hangingPunct="1"/>
            <a:fld id="{9A0DB2DC-4C9A-4742-B13C-FB6460FD3503}" type="slidenum">
              <a:rPr lang="ar-SA" altLang="vi-VN" strike="noStrike" noProof="1" dirty="0">
                <a:latin typeface="Arial" panose="020B0604020202020204" pitchFamily="34" charset="0"/>
                <a:ea typeface="+mn-ea"/>
                <a:cs typeface="+mn-cs"/>
              </a:rPr>
              <a:t>‹#›</a:t>
            </a:fld>
            <a:endParaRPr lang="ar-SA" altLang="vi-VN"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en-US" altLang="vi-VN"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lstStyle/>
          <a:p>
            <a:pPr lvl="0" indent="-342900"/>
            <a:r>
              <a:rPr lang="en-US" altLang="vi-VN" dirty="0"/>
              <a:t>Click to edit Master text styles</a:t>
            </a:r>
          </a:p>
          <a:p>
            <a:pPr lvl="1" indent="-285750"/>
            <a:r>
              <a:rPr lang="en-US" altLang="vi-VN" dirty="0"/>
              <a:t>Second level</a:t>
            </a:r>
          </a:p>
          <a:p>
            <a:pPr lvl="2" indent="-228600"/>
            <a:r>
              <a:rPr lang="en-US" altLang="vi-VN" dirty="0"/>
              <a:t>Third level</a:t>
            </a:r>
          </a:p>
          <a:p>
            <a:pPr lvl="3" indent="-228600"/>
            <a:r>
              <a:rPr lang="en-US" altLang="vi-VN" dirty="0"/>
              <a:t>Fourth level</a:t>
            </a:r>
          </a:p>
          <a:p>
            <a:pPr lvl="4" indent="-228600"/>
            <a:r>
              <a:rPr lang="en-US" altLang="vi-VN" dirty="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rtl="1" eaLnBrk="1" hangingPunct="1">
              <a:defRPr sz="1400" b="0"/>
            </a:lvl1p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vi-VN"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rtl="1" eaLnBrk="1" hangingPunct="1">
              <a:defRPr sz="1400" b="0"/>
            </a:lvl1pPr>
          </a:lstStyle>
          <a:p>
            <a:pPr marL="0" marR="0" lvl="0" indent="0" algn="ctr" defTabSz="914400" rtl="1" eaLnBrk="1" fontAlgn="base" latinLnBrk="0" hangingPunct="1">
              <a:lnSpc>
                <a:spcPct val="100000"/>
              </a:lnSpc>
              <a:spcBef>
                <a:spcPct val="0"/>
              </a:spcBef>
              <a:spcAft>
                <a:spcPct val="0"/>
              </a:spcAft>
              <a:buClrTx/>
              <a:buSzTx/>
              <a:buFontTx/>
              <a:buNone/>
              <a:defRPr/>
            </a:pPr>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b="0"/>
            </a:lvl1pPr>
          </a:lstStyle>
          <a:p>
            <a:pPr lvl="0" rtl="1" eaLnBrk="1" fontAlgn="base" hangingPunct="1"/>
            <a:fld id="{9A0DB2DC-4C9A-4742-B13C-FB6460FD3503}" type="slidenum">
              <a:rPr lang="ar-SA" altLang="vi-VN" strike="noStrike" noProof="1" dirty="0">
                <a:latin typeface="Arial" panose="020B0604020202020204" pitchFamily="34" charset="0"/>
                <a:ea typeface="+mn-ea"/>
                <a:cs typeface="+mn-cs"/>
              </a:rPr>
              <a:t>‹#›</a:t>
            </a:fld>
            <a:endParaRPr lang="ar-SA" altLang="vi-V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1" eaLnBrk="0" fontAlgn="base" hangingPunct="0">
        <a:spcBef>
          <a:spcPct val="0"/>
        </a:spcBef>
        <a:spcAft>
          <a:spcPct val="0"/>
        </a:spcAft>
        <a:defRPr sz="4400" kern="12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slide" Target="slide2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vn/imgres?imgurl=http://travel-to-china.net/yunnan/ethnic/images/dulong2.jpg&amp;imgrefurl=http://travel-to-china.net/yunnan/ethnic/drung.htm&amp;h=160&amp;w=235&amp;sz=8&amp;tbnid=SXkI6Vx5QJsJ:&amp;tbnh=70&amp;tbnw=104&amp;hl=vi&amp;start=3&amp;prev=/images%3Fq%3Dprimitive%2Bsociety%26svnum%3D10%26hl%3Dvi%26lr%3D"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052" name="Rectangle 4"/>
          <p:cNvSpPr/>
          <p:nvPr/>
        </p:nvSpPr>
        <p:spPr>
          <a:xfrm>
            <a:off x="685800" y="304800"/>
            <a:ext cx="8153400" cy="838200"/>
          </a:xfrm>
          <a:prstGeom prst="rect">
            <a:avLst/>
          </a:prstGeom>
          <a:noFill/>
          <a:ln w="9525">
            <a:noFill/>
          </a:ln>
        </p:spPr>
        <p:txBody>
          <a:bodyPr anchor="ctr"/>
          <a:lstStyle/>
          <a:p>
            <a:pPr algn="ctr" rtl="1"/>
            <a:r>
              <a:rPr lang="en-US" altLang="vi-VN" sz="2100" dirty="0">
                <a:solidFill>
                  <a:srgbClr val="FF0000"/>
                </a:solidFill>
                <a:latin typeface="Arial" panose="020B0604020202020204" pitchFamily="34" charset="0"/>
              </a:rPr>
              <a:t> </a:t>
            </a:r>
            <a:r>
              <a:rPr lang="en-US" altLang="vi-VN" sz="2100" dirty="0">
                <a:solidFill>
                  <a:srgbClr val="FFFF00"/>
                </a:solidFill>
                <a:latin typeface="Times New Roman" panose="02020603050405020304" pitchFamily="18" charset="0"/>
              </a:rPr>
              <a:t>SỞ GIÁO DỤC VÀ ĐÀO TP HCM</a:t>
            </a:r>
          </a:p>
          <a:p>
            <a:pPr algn="ctr" rtl="1"/>
            <a:r>
              <a:rPr lang="en-US" altLang="vi-VN" sz="2100" dirty="0">
                <a:solidFill>
                  <a:srgbClr val="FFFF00"/>
                </a:solidFill>
                <a:latin typeface="Times New Roman" panose="02020603050405020304" pitchFamily="18" charset="0"/>
              </a:rPr>
              <a:t>TRƯỜNG THPT LÝ TH</a:t>
            </a:r>
            <a:r>
              <a:rPr lang="vi-VN" altLang="vi-VN" sz="2100" dirty="0">
                <a:solidFill>
                  <a:srgbClr val="FFFF00"/>
                </a:solidFill>
                <a:latin typeface="Times New Roman" panose="02020603050405020304" pitchFamily="18" charset="0"/>
              </a:rPr>
              <a:t>ƯỜNG KIỆT</a:t>
            </a:r>
            <a:endParaRPr lang="en-US" altLang="vi-VN" sz="2100" dirty="0">
              <a:solidFill>
                <a:srgbClr val="FFFF00"/>
              </a:solidFill>
              <a:latin typeface="Times New Roman" panose="02020603050405020304" pitchFamily="18" charset="0"/>
              <a:ea typeface="Times New Roman" panose="02020603050405020304" pitchFamily="18" charset="0"/>
            </a:endParaRPr>
          </a:p>
        </p:txBody>
      </p:sp>
      <p:sp>
        <p:nvSpPr>
          <p:cNvPr id="3075" name="WordArt 5"/>
          <p:cNvSpPr>
            <a:spLocks noTextEdit="1"/>
          </p:cNvSpPr>
          <p:nvPr/>
        </p:nvSpPr>
        <p:spPr>
          <a:xfrm>
            <a:off x="381000" y="1524000"/>
            <a:ext cx="8382000" cy="609600"/>
          </a:xfrm>
          <a:prstGeom prst="rect">
            <a:avLst/>
          </a:prstGeom>
        </p:spPr>
        <p:txBody>
          <a:bodyPr wrap="none" fromWordArt="1">
            <a:prstTxWarp prst="textPlain">
              <a:avLst>
                <a:gd name="adj" fmla="val 50000"/>
              </a:avLst>
            </a:prstTxWarp>
            <a:normAutofit lnSpcReduction="10000"/>
          </a:bodyPr>
          <a:lstStyle/>
          <a:p>
            <a:pPr algn="ctr"/>
            <a:r>
              <a:rPr lang="en-US" sz="3600" b="1">
                <a:ln w="19050" cap="flat" cmpd="sng">
                  <a:solidFill>
                    <a:schemeClr val="tx1"/>
                  </a:solidFill>
                  <a:prstDash val="solid"/>
                  <a:round/>
                  <a:headEnd type="none" w="med" len="med"/>
                  <a:tailEnd type="none" w="med" len="med"/>
                </a:ln>
                <a:solidFill>
                  <a:schemeClr val="tx1"/>
                </a:solidFill>
                <a:effectLst>
                  <a:outerShdw dist="35921" dir="2699999" algn="ctr" rotWithShape="0">
                    <a:srgbClr val="990000"/>
                  </a:outerShdw>
                </a:effectLst>
                <a:latin typeface="Arial" panose="020B0604020202020204" pitchFamily="34" charset="0"/>
                <a:ea typeface="Arial" panose="020B0604020202020204" pitchFamily="34" charset="0"/>
              </a:rPr>
              <a:t>GIÁO ÁN GIẢNG DẠY MÔN GDCD LỚP 1</a:t>
            </a:r>
            <a:r>
              <a:rPr lang="vi-VN" altLang="en-US" sz="3600" b="1">
                <a:ln w="19050" cap="flat" cmpd="sng">
                  <a:solidFill>
                    <a:schemeClr val="tx1"/>
                  </a:solidFill>
                  <a:prstDash val="solid"/>
                  <a:round/>
                  <a:headEnd type="none" w="med" len="med"/>
                  <a:tailEnd type="none" w="med" len="med"/>
                </a:ln>
                <a:solidFill>
                  <a:schemeClr val="tx1"/>
                </a:solidFill>
                <a:effectLst>
                  <a:outerShdw dist="35921" dir="2699999" algn="ctr" rotWithShape="0">
                    <a:srgbClr val="990000"/>
                  </a:outerShdw>
                </a:effectLst>
                <a:latin typeface="Arial" panose="020B0604020202020204" pitchFamily="34" charset="0"/>
                <a:ea typeface="Arial" panose="020B0604020202020204" pitchFamily="34" charset="0"/>
              </a:rPr>
              <a:t>1</a:t>
            </a:r>
          </a:p>
        </p:txBody>
      </p:sp>
      <p:sp>
        <p:nvSpPr>
          <p:cNvPr id="3076" name="WordArt 6"/>
          <p:cNvSpPr>
            <a:spLocks noTextEdit="1"/>
          </p:cNvSpPr>
          <p:nvPr/>
        </p:nvSpPr>
        <p:spPr>
          <a:xfrm>
            <a:off x="3962400" y="2514600"/>
            <a:ext cx="1238250" cy="476250"/>
          </a:xfrm>
          <a:prstGeom prst="rect">
            <a:avLst/>
          </a:prstGeom>
        </p:spPr>
        <p:txBody>
          <a:bodyPr wrap="none" fromWordArt="1">
            <a:prstTxWarp prst="textPlain">
              <a:avLst>
                <a:gd name="adj" fmla="val 50000"/>
              </a:avLst>
            </a:prstTxWarp>
            <a:normAutofit fontScale="92500" lnSpcReduction="20000"/>
          </a:bodyPr>
          <a:lstStyle/>
          <a:p>
            <a:pPr algn="ctr"/>
            <a:r>
              <a:rPr lang="en-US" sz="3200" b="1">
                <a:ln w="12700" cap="flat" cmpd="sng">
                  <a:solidFill>
                    <a:srgbClr val="0066FF"/>
                  </a:solidFill>
                  <a:prstDash val="solid"/>
                  <a:round/>
                  <a:headEnd type="none" w="med" len="med"/>
                  <a:tailEnd type="none" w="med" len="med"/>
                </a:ln>
                <a:solidFill>
                  <a:schemeClr val="tx1"/>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BÀI </a:t>
            </a:r>
            <a:r>
              <a:rPr lang="vi-VN" altLang="en-US" sz="3200" b="1">
                <a:ln w="12700" cap="flat" cmpd="sng">
                  <a:solidFill>
                    <a:srgbClr val="0066FF"/>
                  </a:solidFill>
                  <a:prstDash val="solid"/>
                  <a:round/>
                  <a:headEnd type="none" w="med" len="med"/>
                  <a:tailEnd type="none" w="med" len="med"/>
                </a:ln>
                <a:solidFill>
                  <a:schemeClr val="tx1"/>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9</a:t>
            </a:r>
          </a:p>
        </p:txBody>
      </p:sp>
      <p:sp>
        <p:nvSpPr>
          <p:cNvPr id="2057" name="Line 9"/>
          <p:cNvSpPr/>
          <p:nvPr/>
        </p:nvSpPr>
        <p:spPr>
          <a:xfrm>
            <a:off x="3810000" y="3200400"/>
            <a:ext cx="1524000" cy="0"/>
          </a:xfrm>
          <a:prstGeom prst="line">
            <a:avLst/>
          </a:prstGeom>
          <a:ln w="76200" cap="flat" cmpd="sng">
            <a:solidFill>
              <a:srgbClr val="FF0000"/>
            </a:solidFill>
            <a:prstDash val="solid"/>
            <a:round/>
            <a:headEnd type="none" w="med" len="med"/>
            <a:tailEnd type="none" w="med" len="med"/>
          </a:ln>
        </p:spPr>
      </p:sp>
      <p:graphicFrame>
        <p:nvGraphicFramePr>
          <p:cNvPr id="2059" name="Object 11"/>
          <p:cNvGraphicFramePr>
            <a:graphicFrameLocks noChangeAspect="1"/>
          </p:cNvGraphicFramePr>
          <p:nvPr/>
        </p:nvGraphicFramePr>
        <p:xfrm>
          <a:off x="2476500" y="1460500"/>
          <a:ext cx="914400" cy="198438"/>
        </p:xfrm>
        <a:graphic>
          <a:graphicData uri="http://schemas.openxmlformats.org/presentationml/2006/ole">
            <mc:AlternateContent xmlns:mc="http://schemas.openxmlformats.org/markup-compatibility/2006">
              <mc:Choice xmlns:v="urn:schemas-microsoft-com:vml" Requires="v">
                <p:oleObj spid="_x0000_s1029" r:id="rId4" imgW="434975" imgH="676910" progId="Equation.DSMT4">
                  <p:embed/>
                </p:oleObj>
              </mc:Choice>
              <mc:Fallback>
                <p:oleObj r:id="rId4" imgW="434975" imgH="676910" progId="Equation.DSMT4">
                  <p:embed/>
                  <p:pic>
                    <p:nvPicPr>
                      <p:cNvPr id="0" name="Picture 1"/>
                      <p:cNvPicPr/>
                      <p:nvPr/>
                    </p:nvPicPr>
                    <p:blipFill>
                      <a:blip r:embed="rId5"/>
                      <a:stretch>
                        <a:fillRect/>
                      </a:stretch>
                    </p:blipFill>
                    <p:spPr>
                      <a:xfrm>
                        <a:off x="2476500" y="1460500"/>
                        <a:ext cx="914400" cy="198438"/>
                      </a:xfrm>
                      <a:prstGeom prst="rect">
                        <a:avLst/>
                      </a:prstGeom>
                      <a:noFill/>
                      <a:ln w="38100">
                        <a:noFill/>
                        <a:miter/>
                      </a:ln>
                    </p:spPr>
                  </p:pic>
                </p:oleObj>
              </mc:Fallback>
            </mc:AlternateContent>
          </a:graphicData>
        </a:graphic>
      </p:graphicFrame>
      <p:sp>
        <p:nvSpPr>
          <p:cNvPr id="2063" name="Line 15"/>
          <p:cNvSpPr/>
          <p:nvPr/>
        </p:nvSpPr>
        <p:spPr>
          <a:xfrm>
            <a:off x="0" y="0"/>
            <a:ext cx="0" cy="6858000"/>
          </a:xfrm>
          <a:prstGeom prst="line">
            <a:avLst/>
          </a:prstGeom>
          <a:ln w="57150" cap="flat" cmpd="sng">
            <a:solidFill>
              <a:srgbClr val="00CC00"/>
            </a:solidFill>
            <a:prstDash val="solid"/>
            <a:round/>
            <a:headEnd type="none" w="med" len="med"/>
            <a:tailEnd type="none" w="med" len="med"/>
          </a:ln>
        </p:spPr>
      </p:sp>
      <p:sp>
        <p:nvSpPr>
          <p:cNvPr id="2064" name="Line 16"/>
          <p:cNvSpPr/>
          <p:nvPr/>
        </p:nvSpPr>
        <p:spPr>
          <a:xfrm>
            <a:off x="0" y="6858000"/>
            <a:ext cx="9144000" cy="0"/>
          </a:xfrm>
          <a:prstGeom prst="line">
            <a:avLst/>
          </a:prstGeom>
          <a:ln w="57150" cap="flat" cmpd="sng">
            <a:solidFill>
              <a:srgbClr val="00CC00"/>
            </a:solidFill>
            <a:prstDash val="solid"/>
            <a:round/>
            <a:headEnd type="none" w="med" len="med"/>
            <a:tailEnd type="none" w="med" len="med"/>
          </a:ln>
        </p:spPr>
      </p:sp>
      <p:sp>
        <p:nvSpPr>
          <p:cNvPr id="2065" name="Line 17"/>
          <p:cNvSpPr/>
          <p:nvPr/>
        </p:nvSpPr>
        <p:spPr>
          <a:xfrm>
            <a:off x="0" y="0"/>
            <a:ext cx="9144000" cy="0"/>
          </a:xfrm>
          <a:prstGeom prst="line">
            <a:avLst/>
          </a:prstGeom>
          <a:ln w="57150" cap="flat" cmpd="sng">
            <a:solidFill>
              <a:srgbClr val="00CC00"/>
            </a:solidFill>
            <a:prstDash val="solid"/>
            <a:round/>
            <a:headEnd type="none" w="med" len="med"/>
            <a:tailEnd type="none" w="med" len="med"/>
          </a:ln>
        </p:spPr>
      </p:sp>
      <p:sp>
        <p:nvSpPr>
          <p:cNvPr id="2066" name="Line 18"/>
          <p:cNvSpPr/>
          <p:nvPr/>
        </p:nvSpPr>
        <p:spPr>
          <a:xfrm>
            <a:off x="9144000" y="0"/>
            <a:ext cx="0" cy="6858000"/>
          </a:xfrm>
          <a:prstGeom prst="line">
            <a:avLst/>
          </a:prstGeom>
          <a:ln w="57150" cap="flat" cmpd="sng">
            <a:solidFill>
              <a:srgbClr val="00CC00"/>
            </a:solidFill>
            <a:prstDash val="solid"/>
            <a:round/>
            <a:headEnd type="none" w="med" len="med"/>
            <a:tailEnd type="none" w="med" len="med"/>
          </a:ln>
        </p:spPr>
      </p:sp>
      <p:sp>
        <p:nvSpPr>
          <p:cNvPr id="4107" name="TextBox 1"/>
          <p:cNvSpPr txBox="1"/>
          <p:nvPr/>
        </p:nvSpPr>
        <p:spPr>
          <a:xfrm>
            <a:off x="4953000" y="5526088"/>
            <a:ext cx="3657600" cy="829945"/>
          </a:xfrm>
          <a:prstGeom prst="rect">
            <a:avLst/>
          </a:prstGeom>
          <a:noFill/>
          <a:ln w="9525">
            <a:noFill/>
          </a:ln>
        </p:spPr>
        <p:txBody>
          <a:bodyPr anchor="t">
            <a:spAutoFit/>
          </a:bodyPr>
          <a:lstStyle/>
          <a:p>
            <a:pPr eaLnBrk="0" hangingPunct="0"/>
            <a:r>
              <a:rPr lang="en-US" altLang="vi-VN" sz="2400" dirty="0">
                <a:latin typeface="Arial" panose="020B0604020202020204" pitchFamily="34" charset="0"/>
              </a:rPr>
              <a:t>Gv: Trần Thị Thúy Nga</a:t>
            </a:r>
          </a:p>
          <a:p>
            <a:pPr eaLnBrk="0" hangingPunct="0"/>
            <a:r>
              <a:rPr lang="en-US" altLang="vi-VN" sz="2400" dirty="0">
                <a:latin typeface="Arial" panose="020B0604020202020204" pitchFamily="34" charset="0"/>
              </a:rPr>
              <a:t>Lớp: 1</a:t>
            </a:r>
            <a:r>
              <a:rPr lang="vi-VN" altLang="en-US" sz="2400" dirty="0">
                <a:latin typeface="Arial" panose="020B0604020202020204" pitchFamily="34" charset="0"/>
              </a:rPr>
              <a:t>1</a:t>
            </a:r>
          </a:p>
        </p:txBody>
      </p:sp>
      <p:sp>
        <p:nvSpPr>
          <p:cNvPr id="4108" name="TextBox 1"/>
          <p:cNvSpPr txBox="1"/>
          <p:nvPr/>
        </p:nvSpPr>
        <p:spPr>
          <a:xfrm>
            <a:off x="647700" y="3608388"/>
            <a:ext cx="8229600" cy="583565"/>
          </a:xfrm>
          <a:prstGeom prst="rect">
            <a:avLst/>
          </a:prstGeom>
          <a:noFill/>
          <a:ln w="9525">
            <a:noFill/>
          </a:ln>
        </p:spPr>
        <p:txBody>
          <a:bodyPr anchor="t">
            <a:spAutoFit/>
          </a:bodyPr>
          <a:lstStyle/>
          <a:p>
            <a:pPr algn="ctr" eaLnBrk="0" hangingPunct="0"/>
            <a:r>
              <a:rPr lang="en-US" altLang="x-none" sz="32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32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63"/>
                                        </p:tgtEl>
                                        <p:attrNameLst>
                                          <p:attrName>style.visibility</p:attrName>
                                        </p:attrNameLst>
                                      </p:cBhvr>
                                      <p:to>
                                        <p:strVal val="visible"/>
                                      </p:to>
                                    </p:set>
                                    <p:animEffect transition="in" filter="box(in)">
                                      <p:cBhvr>
                                        <p:cTn id="7" dur="500"/>
                                        <p:tgtEl>
                                          <p:spTgt spid="20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65"/>
                                        </p:tgtEl>
                                        <p:attrNameLst>
                                          <p:attrName>style.visibility</p:attrName>
                                        </p:attrNameLst>
                                      </p:cBhvr>
                                      <p:to>
                                        <p:strVal val="visible"/>
                                      </p:to>
                                    </p:set>
                                    <p:animEffect transition="in" filter="box(in)">
                                      <p:cBhvr>
                                        <p:cTn id="12" dur="500"/>
                                        <p:tgtEl>
                                          <p:spTgt spid="206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66"/>
                                        </p:tgtEl>
                                        <p:attrNameLst>
                                          <p:attrName>style.visibility</p:attrName>
                                        </p:attrNameLst>
                                      </p:cBhvr>
                                      <p:to>
                                        <p:strVal val="visible"/>
                                      </p:to>
                                    </p:set>
                                    <p:animEffect transition="in" filter="box(in)">
                                      <p:cBhvr>
                                        <p:cTn id="17" dur="500"/>
                                        <p:tgtEl>
                                          <p:spTgt spid="206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arn(inVertical)">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barn(inVertical)">
                                      <p:cBhvr>
                                        <p:cTn id="27" dur="1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barn(inVertical)">
                                      <p:cBhvr>
                                        <p:cTn id="32" dur="500"/>
                                        <p:tgtEl>
                                          <p:spTgt spid="307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57"/>
                                        </p:tgtEl>
                                        <p:attrNameLst>
                                          <p:attrName>style.visibility</p:attrName>
                                        </p:attrNameLst>
                                      </p:cBhvr>
                                      <p:to>
                                        <p:strVal val="visible"/>
                                      </p:to>
                                    </p:set>
                                    <p:animEffect transition="in" filter="barn(inVertical)">
                                      <p:cBhvr>
                                        <p:cTn id="37" dur="500"/>
                                        <p:tgtEl>
                                          <p:spTgt spid="205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59"/>
                                        </p:tgtEl>
                                        <p:attrNameLst>
                                          <p:attrName>style.visibility</p:attrName>
                                        </p:attrNameLst>
                                      </p:cBhvr>
                                      <p:to>
                                        <p:strVal val="visible"/>
                                      </p:to>
                                    </p:set>
                                    <p:animEffect transition="in" filter="barn(inVertical)">
                                      <p:cBhvr>
                                        <p:cTn id="42" dur="500"/>
                                        <p:tgtEl>
                                          <p:spTgt spid="205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64"/>
                                        </p:tgtEl>
                                        <p:attrNameLst>
                                          <p:attrName>style.visibility</p:attrName>
                                        </p:attrNameLst>
                                      </p:cBhvr>
                                      <p:to>
                                        <p:strVal val="visible"/>
                                      </p:to>
                                    </p:set>
                                    <p:animEffect transition="in" filter="barn(inVertical)">
                                      <p:cBhvr>
                                        <p:cTn id="47" dur="500"/>
                                        <p:tgtEl>
                                          <p:spTgt spid="206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107"/>
                                        </p:tgtEl>
                                        <p:attrNameLst>
                                          <p:attrName>style.visibility</p:attrName>
                                        </p:attrNameLst>
                                      </p:cBhvr>
                                      <p:to>
                                        <p:strVal val="visible"/>
                                      </p:to>
                                    </p:set>
                                    <p:animEffect transition="in" filter="barn(inVertical)">
                                      <p:cBhvr>
                                        <p:cTn id="52" dur="500"/>
                                        <p:tgtEl>
                                          <p:spTgt spid="410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108"/>
                                        </p:tgtEl>
                                        <p:attrNameLst>
                                          <p:attrName>style.visibility</p:attrName>
                                        </p:attrNameLst>
                                      </p:cBhvr>
                                      <p:to>
                                        <p:strVal val="visible"/>
                                      </p:to>
                                    </p:set>
                                    <p:animEffect transition="in" filter="barn(inVertical)">
                                      <p:cBhvr>
                                        <p:cTn id="57"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4107" grpId="0"/>
      <p:bldP spid="410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en-US" altLang="vi-VN" sz="2400" dirty="0">
                <a:latin typeface="Times New Roman" panose="02020603050405020304" pitchFamily="18" charset="0"/>
                <a:cs typeface="Times New Roman" panose="02020603050405020304" pitchFamily="18" charset="0"/>
              </a:rPr>
              <a:t>1. </a:t>
            </a:r>
            <a:r>
              <a:rPr lang="vi-VN" altLang="en-US" sz="2400" dirty="0">
                <a:latin typeface="Times New Roman" panose="02020603050405020304" pitchFamily="18" charset="0"/>
                <a:cs typeface="Times New Roman" panose="02020603050405020304" pitchFamily="18" charset="0"/>
              </a:rPr>
              <a:t>Nguồn gốc và bản chất của Nhà nước</a:t>
            </a:r>
            <a:endParaRPr lang="vi-VN" altLang="en-US"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1031240"/>
            <a:ext cx="4593590" cy="830997"/>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b. Bản chất của </a:t>
            </a:r>
            <a:r>
              <a:rPr lang="vi-VN" sz="2400">
                <a:latin typeface="Times New Roman" panose="02020603050405020304" pitchFamily="18" charset="0"/>
                <a:cs typeface="Times New Roman" panose="02020603050405020304" pitchFamily="18" charset="0"/>
              </a:rPr>
              <a:t>Nhà nước</a:t>
            </a:r>
          </a:p>
          <a:p>
            <a:pPr eaLnBrk="0" hangingPunct="0"/>
            <a:r>
              <a:rPr lang="vi-VN" sz="2400">
                <a:latin typeface="Times New Roman" panose="02020603050405020304" pitchFamily="18" charset="0"/>
                <a:cs typeface="Times New Roman" panose="02020603050405020304" pitchFamily="18" charset="0"/>
              </a:rPr>
              <a:t>     (Đọc thêm)</a:t>
            </a:r>
            <a:endParaRPr lang="vi-VN" sz="24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3930015" y="1077595"/>
            <a:ext cx="4432300" cy="75882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sz="2400" b="1" dirty="0">
                <a:solidFill>
                  <a:srgbClr val="FF0000"/>
                </a:solidFill>
                <a:latin typeface="Times New Roman" panose="02020603050405020304" pitchFamily="18" charset="0"/>
                <a:cs typeface="Times New Roman" panose="02020603050405020304" pitchFamily="18" charset="0"/>
              </a:rPr>
              <a:t>Bản chất giai cấp của Nhà nước được thể hiện như thế nào?</a:t>
            </a:r>
            <a:endParaRPr lang="vi-VN" sz="2400" b="1" i="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7" name="Rounded Rectangle 6"/>
          <p:cNvSpPr/>
          <p:nvPr/>
        </p:nvSpPr>
        <p:spPr>
          <a:xfrm>
            <a:off x="92075" y="2644140"/>
            <a:ext cx="1143635" cy="298069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en-US" sz="2800" b="1" dirty="0">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Bản chất giai cấp của </a:t>
            </a:r>
            <a:r>
              <a:rPr lang="en-US" altLang="x-none" sz="2800" b="1" dirty="0">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nh</a:t>
            </a:r>
            <a:r>
              <a:rPr lang="en-US" altLang="x-none" sz="2800" b="1" dirty="0">
                <a:gradFill>
                  <a:gsLst>
                    <a:gs pos="0">
                      <a:srgbClr val="FE4444"/>
                    </a:gs>
                    <a:gs pos="100000">
                      <a:srgbClr val="832B2B"/>
                    </a:gs>
                  </a:gsLst>
                  <a:lin scaled="0"/>
                </a:gradFill>
                <a:latin typeface="Times New Roman" panose="02020603050405020304" pitchFamily="18" charset="0"/>
                <a:ea typeface="Times New Roman" panose="02020603050405020304" pitchFamily="18" charset="0"/>
              </a:rPr>
              <a:t>à</a:t>
            </a:r>
            <a:r>
              <a:rPr lang="en-US" altLang="x-none" sz="2800" b="1" dirty="0">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 nước</a:t>
            </a:r>
            <a:endParaRPr lang="en-US" altLang="x-none" sz="2800" b="1" dirty="0">
              <a:gradFill>
                <a:gsLst>
                  <a:gs pos="0">
                    <a:srgbClr val="FE4444"/>
                  </a:gs>
                  <a:gs pos="100000">
                    <a:srgbClr val="832B2B"/>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ounded Rectangle 11"/>
          <p:cNvSpPr/>
          <p:nvPr/>
        </p:nvSpPr>
        <p:spPr>
          <a:xfrm>
            <a:off x="1753235" y="2033905"/>
            <a:ext cx="2820670" cy="178816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en-US"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Nhà nước là bộ máy dùng để duy trì sự thống trị của giai cấp này đối với giai cấp khác.</a:t>
            </a:r>
            <a:endParaRPr lang="vi-VN" altLang="en-US" sz="2400" b="1" dirty="0">
              <a:gradFill>
                <a:gsLst>
                  <a:gs pos="0">
                    <a:srgbClr val="012D86"/>
                  </a:gs>
                  <a:gs pos="100000">
                    <a:srgbClr val="0E2557"/>
                  </a:gs>
                </a:gsLst>
                <a:lin scaled="0"/>
              </a:gradFill>
              <a:latin typeface="Calibri" panose="020F0502020204030204" charset="0"/>
            </a:endParaRPr>
          </a:p>
        </p:txBody>
      </p:sp>
      <p:sp>
        <p:nvSpPr>
          <p:cNvPr id="2" name="Rounded Rectangle 1"/>
          <p:cNvSpPr/>
          <p:nvPr/>
        </p:nvSpPr>
        <p:spPr>
          <a:xfrm>
            <a:off x="1804670" y="4096385"/>
            <a:ext cx="2769870" cy="194881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en-US"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Nhà nước là bộ máy trấn áp đặc biệt của giai cấp này đối với giai cấp khác.</a:t>
            </a:r>
            <a:endParaRPr lang="vi-VN" altLang="en-US" sz="2400" b="1" dirty="0">
              <a:gradFill>
                <a:gsLst>
                  <a:gs pos="0">
                    <a:srgbClr val="012D86"/>
                  </a:gs>
                  <a:gs pos="100000">
                    <a:srgbClr val="0E2557"/>
                  </a:gs>
                </a:gsLst>
                <a:lin scaled="0"/>
              </a:gradFill>
              <a:latin typeface="Calibri" panose="020F0502020204030204" charset="0"/>
            </a:endParaRPr>
          </a:p>
        </p:txBody>
      </p:sp>
      <p:cxnSp>
        <p:nvCxnSpPr>
          <p:cNvPr id="4" name="Straight Arrow Connector 3"/>
          <p:cNvCxnSpPr/>
          <p:nvPr/>
        </p:nvCxnSpPr>
        <p:spPr>
          <a:xfrm flipV="1">
            <a:off x="1235710" y="2701290"/>
            <a:ext cx="517525" cy="105537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5" name="Straight Arrow Connector 4"/>
          <p:cNvCxnSpPr>
            <a:endCxn id="2" idx="1"/>
          </p:cNvCxnSpPr>
          <p:nvPr/>
        </p:nvCxnSpPr>
        <p:spPr>
          <a:xfrm>
            <a:off x="1235710" y="4058920"/>
            <a:ext cx="568960" cy="93662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6" name="Rounded Rectangle 5"/>
          <p:cNvSpPr/>
          <p:nvPr/>
        </p:nvSpPr>
        <p:spPr>
          <a:xfrm>
            <a:off x="4925060" y="2033905"/>
            <a:ext cx="4102735" cy="17887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b="1" dirty="0">
                <a:solidFill>
                  <a:srgbClr val="00B050"/>
                </a:solidFill>
                <a:latin typeface="Times New Roman" panose="02020603050405020304" pitchFamily="18" charset="0"/>
                <a:cs typeface="Times New Roman" panose="02020603050405020304" pitchFamily="18" charset="0"/>
              </a:rPr>
              <a:t>Sự thống trị thể hiện ở 3 mặt: Kinh tế, chính trị v</a:t>
            </a:r>
            <a:r>
              <a:rPr lang="en-US" altLang="x-none" sz="2400" b="1" dirty="0">
                <a:solidFill>
                  <a:srgbClr val="00B050"/>
                </a:solidFill>
                <a:latin typeface="Times New Roman" panose="02020603050405020304" pitchFamily="18" charset="0"/>
                <a:ea typeface="Times New Roman" panose="02020603050405020304" pitchFamily="18" charset="0"/>
              </a:rPr>
              <a:t>à</a:t>
            </a:r>
            <a:r>
              <a:rPr lang="en-US" altLang="x-none" sz="2400" b="1" dirty="0">
                <a:solidFill>
                  <a:srgbClr val="00B050"/>
                </a:solidFill>
                <a:latin typeface="Times New Roman" panose="02020603050405020304" pitchFamily="18" charset="0"/>
                <a:cs typeface="Times New Roman" panose="02020603050405020304" pitchFamily="18" charset="0"/>
              </a:rPr>
              <a:t> tư tưởng. Trong đó</a:t>
            </a:r>
            <a:r>
              <a:rPr lang="vi-VN" altLang="en-US" sz="2400" b="1" dirty="0">
                <a:solidFill>
                  <a:srgbClr val="00B050"/>
                </a:solidFill>
                <a:latin typeface="Times New Roman" panose="02020603050405020304" pitchFamily="18" charset="0"/>
                <a:cs typeface="Times New Roman" panose="02020603050405020304" pitchFamily="18" charset="0"/>
              </a:rPr>
              <a:t>,</a:t>
            </a:r>
            <a:r>
              <a:rPr lang="en-US" altLang="x-none" sz="2400" b="1" dirty="0">
                <a:solidFill>
                  <a:srgbClr val="00B050"/>
                </a:solidFill>
                <a:latin typeface="Times New Roman" panose="02020603050405020304" pitchFamily="18" charset="0"/>
                <a:cs typeface="Times New Roman" panose="02020603050405020304" pitchFamily="18" charset="0"/>
              </a:rPr>
              <a:t> giai cấp</a:t>
            </a:r>
          </a:p>
          <a:p>
            <a:pPr lvl="0" algn="ctr" eaLnBrk="1" hangingPunct="1">
              <a:buNone/>
            </a:pPr>
            <a:r>
              <a:rPr lang="en-US" altLang="x-none" sz="2400" b="1" dirty="0">
                <a:solidFill>
                  <a:srgbClr val="00B050"/>
                </a:solidFill>
                <a:latin typeface="Times New Roman" panose="02020603050405020304" pitchFamily="18" charset="0"/>
                <a:cs typeface="Times New Roman" panose="02020603050405020304" pitchFamily="18" charset="0"/>
              </a:rPr>
              <a:t>thống trị về kinh tế thì thống trị về chính trị</a:t>
            </a:r>
            <a:r>
              <a:rPr lang="vi-VN" altLang="en-US" sz="2400" b="1" dirty="0">
                <a:solidFill>
                  <a:srgbClr val="00B050"/>
                </a:solidFill>
                <a:latin typeface="Times New Roman" panose="02020603050405020304" pitchFamily="18" charset="0"/>
                <a:cs typeface="Times New Roman" panose="02020603050405020304" pitchFamily="18" charset="0"/>
              </a:rPr>
              <a:t>-</a:t>
            </a:r>
            <a:r>
              <a:rPr lang="en-US" altLang="x-none" sz="2400" b="1" dirty="0">
                <a:solidFill>
                  <a:srgbClr val="00B050"/>
                </a:solidFill>
                <a:latin typeface="Times New Roman" panose="02020603050405020304" pitchFamily="18" charset="0"/>
                <a:cs typeface="Times New Roman" panose="02020603050405020304" pitchFamily="18" charset="0"/>
              </a:rPr>
              <a:t>tư tưởng.</a:t>
            </a:r>
            <a:endParaRPr sz="2400" b="1" dirty="0">
              <a:solidFill>
                <a:srgbClr val="00B050"/>
              </a:solidFill>
              <a:latin typeface="Times New Roman" panose="02020603050405020304" pitchFamily="18" charset="0"/>
              <a:ea typeface="Times New Roman" panose="02020603050405020304" pitchFamily="18" charset="0"/>
            </a:endParaRPr>
          </a:p>
        </p:txBody>
      </p:sp>
      <p:sp>
        <p:nvSpPr>
          <p:cNvPr id="9" name="Rounded Rectangle 8"/>
          <p:cNvSpPr/>
          <p:nvPr/>
        </p:nvSpPr>
        <p:spPr>
          <a:xfrm>
            <a:off x="4930775" y="3832225"/>
            <a:ext cx="4097020" cy="22129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dirty="0">
                <a:latin typeface="Times New Roman" panose="02020603050405020304" pitchFamily="18" charset="0"/>
                <a:cs typeface="Times New Roman" panose="02020603050405020304" pitchFamily="18" charset="0"/>
              </a:rPr>
              <a:t> </a:t>
            </a:r>
            <a:r>
              <a:rPr lang="en-US" altLang="x-none" sz="2400" b="1" dirty="0">
                <a:solidFill>
                  <a:srgbClr val="00B050"/>
                </a:solidFill>
                <a:latin typeface="Times New Roman" panose="02020603050405020304" pitchFamily="18" charset="0"/>
                <a:cs typeface="Times New Roman" panose="02020603050405020304" pitchFamily="18" charset="0"/>
              </a:rPr>
              <a:t>G</a:t>
            </a:r>
            <a:r>
              <a:rPr lang="vi-VN" altLang="en-US" sz="2400" b="1" dirty="0">
                <a:solidFill>
                  <a:srgbClr val="00B050"/>
                </a:solidFill>
                <a:latin typeface="Times New Roman" panose="02020603050405020304" pitchFamily="18" charset="0"/>
                <a:cs typeface="Times New Roman" panose="02020603050405020304" pitchFamily="18" charset="0"/>
              </a:rPr>
              <a:t>iai cấp </a:t>
            </a:r>
            <a:r>
              <a:rPr lang="en-US" altLang="x-none" sz="2400" b="1" dirty="0">
                <a:solidFill>
                  <a:srgbClr val="00B050"/>
                </a:solidFill>
                <a:latin typeface="Times New Roman" panose="02020603050405020304" pitchFamily="18" charset="0"/>
                <a:cs typeface="Times New Roman" panose="02020603050405020304" pitchFamily="18" charset="0"/>
              </a:rPr>
              <a:t>thống trị sử dụng  lực lượng: Quân đội, cảnh sát,... để </a:t>
            </a:r>
            <a:r>
              <a:rPr lang="vi-VN" altLang="en-US" sz="2400" b="1" dirty="0">
                <a:solidFill>
                  <a:srgbClr val="00B050"/>
                </a:solidFill>
                <a:latin typeface="Times New Roman" panose="02020603050405020304" pitchFamily="18" charset="0"/>
                <a:cs typeface="Times New Roman" panose="02020603050405020304" pitchFamily="18" charset="0"/>
              </a:rPr>
              <a:t>b</a:t>
            </a:r>
            <a:r>
              <a:rPr lang="en-US" altLang="x-none" sz="2400" b="1" dirty="0">
                <a:solidFill>
                  <a:srgbClr val="00B050"/>
                </a:solidFill>
                <a:latin typeface="Times New Roman" panose="02020603050405020304" pitchFamily="18" charset="0"/>
                <a:cs typeface="Times New Roman" panose="02020603050405020304" pitchFamily="18" charset="0"/>
              </a:rPr>
              <a:t>ảo vệ địa vị thống trị v</a:t>
            </a:r>
            <a:r>
              <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solidFill>
                  <a:srgbClr val="00B050"/>
                </a:solidFill>
                <a:latin typeface="Times New Roman" panose="02020603050405020304" pitchFamily="18" charset="0"/>
                <a:cs typeface="Times New Roman" panose="02020603050405020304" pitchFamily="18" charset="0"/>
              </a:rPr>
              <a:t> lợi ích của mình</a:t>
            </a:r>
            <a:r>
              <a:rPr lang="vi-VN" altLang="en-US" sz="2400" b="1" dirty="0">
                <a:solidFill>
                  <a:srgbClr val="00B050"/>
                </a:solidFill>
                <a:latin typeface="Times New Roman" panose="02020603050405020304" pitchFamily="18" charset="0"/>
                <a:cs typeface="Times New Roman" panose="02020603050405020304" pitchFamily="18" charset="0"/>
              </a:rPr>
              <a:t>; đ</a:t>
            </a:r>
            <a:r>
              <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solidFill>
                  <a:srgbClr val="00B050"/>
                </a:solidFill>
                <a:latin typeface="Times New Roman" panose="02020603050405020304" pitchFamily="18" charset="0"/>
                <a:cs typeface="Times New Roman" panose="02020603050405020304" pitchFamily="18" charset="0"/>
              </a:rPr>
              <a:t>n áp sự phản kháng của g</a:t>
            </a:r>
            <a:r>
              <a:rPr lang="vi-VN" altLang="en-US" sz="2400" b="1" dirty="0">
                <a:solidFill>
                  <a:srgbClr val="00B050"/>
                </a:solidFill>
                <a:latin typeface="Times New Roman" panose="02020603050405020304" pitchFamily="18" charset="0"/>
                <a:cs typeface="Times New Roman" panose="02020603050405020304" pitchFamily="18" charset="0"/>
              </a:rPr>
              <a:t>iai cấp</a:t>
            </a:r>
            <a:r>
              <a:rPr lang="en-US" altLang="x-none" sz="2400" b="1" dirty="0">
                <a:solidFill>
                  <a:srgbClr val="00B050"/>
                </a:solidFill>
                <a:latin typeface="Times New Roman" panose="02020603050405020304" pitchFamily="18" charset="0"/>
                <a:cs typeface="Times New Roman" panose="02020603050405020304" pitchFamily="18" charset="0"/>
              </a:rPr>
              <a:t> bị trị.</a:t>
            </a:r>
            <a:endParaRPr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ight Arrow 9"/>
          <p:cNvSpPr/>
          <p:nvPr/>
        </p:nvSpPr>
        <p:spPr>
          <a:xfrm>
            <a:off x="4648200" y="2759075"/>
            <a:ext cx="304800" cy="371475"/>
          </a:xfrm>
          <a:prstGeom prst="rightArrow">
            <a:avLst/>
          </a:prstGeom>
          <a:gradFill>
            <a:gsLst>
              <a:gs pos="0">
                <a:srgbClr val="012D86"/>
              </a:gs>
              <a:gs pos="100000">
                <a:srgbClr val="0E2557"/>
              </a:gs>
            </a:gsLst>
            <a:lin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r" defTabSz="914400" rtl="1" eaLnBrk="1" fontAlgn="base" latinLnBrk="0" hangingPunct="1">
              <a:lnSpc>
                <a:spcPct val="100000"/>
              </a:lnSpc>
              <a:spcBef>
                <a:spcPct val="0"/>
              </a:spcBef>
              <a:spcAft>
                <a:spcPct val="0"/>
              </a:spcAft>
              <a:buClrTx/>
              <a:buSzTx/>
              <a:buFontTx/>
              <a:buNone/>
            </a:pPr>
            <a:endParaRPr kumimoji="0" lang="ar-SA" altLang="vi-VN"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ight Arrow 10"/>
          <p:cNvSpPr/>
          <p:nvPr/>
        </p:nvSpPr>
        <p:spPr>
          <a:xfrm>
            <a:off x="4648200" y="4883150"/>
            <a:ext cx="304800" cy="381000"/>
          </a:xfrm>
          <a:prstGeom prst="rightArrow">
            <a:avLst/>
          </a:prstGeom>
          <a:gradFill>
            <a:gsLst>
              <a:gs pos="0">
                <a:srgbClr val="012D86"/>
              </a:gs>
              <a:gs pos="100000">
                <a:srgbClr val="0E2557"/>
              </a:gs>
            </a:gsLst>
            <a:lin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r" defTabSz="914400" rtl="1" eaLnBrk="1" fontAlgn="base" latinLnBrk="0" hangingPunct="1">
              <a:lnSpc>
                <a:spcPct val="100000"/>
              </a:lnSpc>
              <a:spcBef>
                <a:spcPct val="0"/>
              </a:spcBef>
              <a:spcAft>
                <a:spcPct val="0"/>
              </a:spcAft>
              <a:buClrTx/>
              <a:buSzTx/>
              <a:buFontTx/>
              <a:buNone/>
            </a:pPr>
            <a:endParaRPr kumimoji="0" lang="ar-SA" altLang="vi-VN"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5" name="Rounded Rectangle 14"/>
          <p:cNvSpPr/>
          <p:nvPr/>
        </p:nvSpPr>
        <p:spPr>
          <a:xfrm>
            <a:off x="1835150" y="6118860"/>
            <a:ext cx="6644005" cy="662940"/>
          </a:xfrm>
          <a:prstGeom prst="round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b="1" dirty="0">
                <a:solidFill>
                  <a:srgbClr val="002060"/>
                </a:solidFill>
                <a:latin typeface="Times New Roman" panose="02020603050405020304" pitchFamily="18" charset="0"/>
                <a:cs typeface="Times New Roman" panose="02020603050405020304" pitchFamily="18" charset="0"/>
              </a:rPr>
              <a:t> Như vậy xét về mặt bản chất, nh</a:t>
            </a:r>
            <a:r>
              <a:rPr lang="en-US" altLang="x-none"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solidFill>
                  <a:srgbClr val="002060"/>
                </a:solidFill>
                <a:latin typeface="Times New Roman" panose="02020603050405020304" pitchFamily="18" charset="0"/>
                <a:cs typeface="Times New Roman" panose="02020603050405020304" pitchFamily="18" charset="0"/>
              </a:rPr>
              <a:t> nước mang bản chất của giai cấp thống trị.</a:t>
            </a:r>
            <a:endParaRPr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ight Arrow 15"/>
          <p:cNvSpPr/>
          <p:nvPr/>
        </p:nvSpPr>
        <p:spPr>
          <a:xfrm>
            <a:off x="92075" y="5791200"/>
            <a:ext cx="1431925" cy="990600"/>
          </a:xfrm>
          <a:prstGeom prst="rightArrow">
            <a:avLst/>
          </a:prstGeom>
          <a:solidFill>
            <a:srgbClr val="00B050"/>
          </a:solidFill>
          <a:ln w="9525" cap="flat" cmpd="sng" algn="ctr">
            <a:solidFill>
              <a:srgbClr val="FF0066"/>
            </a:solidFill>
            <a:prstDash val="solid"/>
            <a:round/>
            <a:headEnd type="none" w="med" len="med"/>
            <a:tailEnd type="none" w="med" len="med"/>
          </a:ln>
        </p:spPr>
        <p:txBody>
          <a:bodyPr vert="horz" wrap="square" lIns="91440" tIns="45720" rIns="91440" bIns="45720" numCol="1" anchor="t" anchorCtr="0" compatLnSpc="1"/>
          <a:lstStyle/>
          <a:p>
            <a:pPr marL="0" marR="0" indent="0" algn="r" defTabSz="914400" rtl="1" eaLnBrk="1" fontAlgn="base" latinLnBrk="0" hangingPunct="1">
              <a:lnSpc>
                <a:spcPct val="100000"/>
              </a:lnSpc>
              <a:spcBef>
                <a:spcPct val="0"/>
              </a:spcBef>
              <a:spcAft>
                <a:spcPct val="0"/>
              </a:spcAft>
              <a:buClrTx/>
              <a:buSzTx/>
              <a:buFontTx/>
              <a:buNone/>
            </a:pPr>
            <a:endParaRPr kumimoji="0" lang="ar-SA" altLang="vi-VN"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checkerboard(across)">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heckerboard(across)">
                                      <p:cBhvr>
                                        <p:cTn id="45" dur="500"/>
                                        <p:tgtEl>
                                          <p:spTgt spid="11"/>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heckerboard(across)">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heckerboard(across)">
                                      <p:cBhvr>
                                        <p:cTn id="53" dur="500"/>
                                        <p:tgtEl>
                                          <p:spTgt spid="16"/>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checkerboard(across)">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2" grpId="0" animBg="1"/>
      <p:bldP spid="2" grpId="0" animBg="1"/>
      <p:bldP spid="6" grpId="0" animBg="1"/>
      <p:bldP spid="9" grpId="0" animBg="1"/>
      <p:bldP spid="10" grpId="0" animBg="1"/>
      <p:bldP spid="11"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en-US" altLang="vi-VN" sz="2400" dirty="0">
                <a:latin typeface="Times New Roman" panose="02020603050405020304" pitchFamily="18" charset="0"/>
                <a:cs typeface="Times New Roman" panose="02020603050405020304" pitchFamily="18" charset="0"/>
              </a:rPr>
              <a:t>1. </a:t>
            </a:r>
            <a:r>
              <a:rPr lang="vi-VN" altLang="en-US" sz="2400" dirty="0">
                <a:latin typeface="Times New Roman" panose="02020603050405020304" pitchFamily="18" charset="0"/>
                <a:cs typeface="Times New Roman" panose="02020603050405020304" pitchFamily="18" charset="0"/>
              </a:rPr>
              <a:t>Nguồn gốc và bản chất của Nhà nước</a:t>
            </a:r>
            <a:endParaRPr lang="vi-VN" altLang="en-US"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1031240"/>
            <a:ext cx="4593590"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b. Bản chất của Nhà nước</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3126740" y="1360170"/>
            <a:ext cx="5373370" cy="8674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dirty="0">
                <a:solidFill>
                  <a:srgbClr val="FFFFFF"/>
                </a:solidFill>
                <a:latin typeface="Calibri" panose="020F0502020204030204" charset="0"/>
              </a:rPr>
              <a:t> </a:t>
            </a:r>
            <a:r>
              <a:rPr lang="en-US" altLang="x-none" sz="2800" b="1" dirty="0">
                <a:solidFill>
                  <a:srgbClr val="FF0000"/>
                </a:solidFill>
                <a:latin typeface="Times New Roman" panose="02020603050405020304" pitchFamily="18" charset="0"/>
                <a:cs typeface="Times New Roman" panose="02020603050405020304" pitchFamily="18" charset="0"/>
              </a:rPr>
              <a:t>Hãy kể tên các kiểu nh</a:t>
            </a:r>
            <a:r>
              <a:rPr lang="en-US" altLang="x-none" sz="2800" b="1" dirty="0">
                <a:solidFill>
                  <a:srgbClr val="FF0000"/>
                </a:solidFill>
                <a:latin typeface="Times New Roman" panose="02020603050405020304" pitchFamily="18" charset="0"/>
                <a:ea typeface="Times New Roman" panose="02020603050405020304" pitchFamily="18" charset="0"/>
              </a:rPr>
              <a:t>à</a:t>
            </a:r>
            <a:r>
              <a:rPr lang="en-US" altLang="x-none" sz="2800" b="1" dirty="0">
                <a:solidFill>
                  <a:srgbClr val="FF0000"/>
                </a:solidFill>
                <a:latin typeface="Times New Roman" panose="02020603050405020304" pitchFamily="18" charset="0"/>
                <a:cs typeface="Times New Roman" panose="02020603050405020304" pitchFamily="18" charset="0"/>
              </a:rPr>
              <a:t> nước trong lịch sử m</a:t>
            </a:r>
            <a:r>
              <a:rPr lang="en-US" altLang="x-none" sz="2800" b="1" dirty="0">
                <a:solidFill>
                  <a:srgbClr val="FF0000"/>
                </a:solidFill>
                <a:latin typeface="Times New Roman" panose="02020603050405020304" pitchFamily="18" charset="0"/>
                <a:ea typeface="Times New Roman" panose="02020603050405020304" pitchFamily="18" charset="0"/>
              </a:rPr>
              <a:t>à</a:t>
            </a:r>
            <a:r>
              <a:rPr lang="en-US" altLang="x-none" sz="2800" b="1" dirty="0">
                <a:solidFill>
                  <a:srgbClr val="FF0000"/>
                </a:solidFill>
                <a:latin typeface="Times New Roman" panose="02020603050405020304" pitchFamily="18" charset="0"/>
                <a:cs typeface="Times New Roman" panose="02020603050405020304" pitchFamily="18" charset="0"/>
              </a:rPr>
              <a:t> em biết</a:t>
            </a:r>
            <a:r>
              <a:rPr lang="vi-VN" altLang="en-US" sz="2800" b="1" dirty="0">
                <a:solidFill>
                  <a:srgbClr val="FF0000"/>
                </a:solidFill>
                <a:latin typeface="Times New Roman" panose="02020603050405020304" pitchFamily="18" charset="0"/>
                <a:cs typeface="Times New Roman" panose="02020603050405020304" pitchFamily="18" charset="0"/>
              </a:rPr>
              <a:t>?</a:t>
            </a:r>
            <a:endParaRPr lang="vi-VN"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7"/>
          <p:cNvSpPr/>
          <p:nvPr/>
        </p:nvSpPr>
        <p:spPr>
          <a:xfrm>
            <a:off x="3099435" y="3543935"/>
            <a:ext cx="4592955" cy="5702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en-US"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Nhà nước Tư sản</a:t>
            </a:r>
          </a:p>
        </p:txBody>
      </p:sp>
      <p:sp>
        <p:nvSpPr>
          <p:cNvPr id="9" name="Rounded Rectangle 8"/>
          <p:cNvSpPr/>
          <p:nvPr/>
        </p:nvSpPr>
        <p:spPr>
          <a:xfrm>
            <a:off x="3923030" y="2456815"/>
            <a:ext cx="4601210" cy="6140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en-US" sz="2400" b="1" dirty="0">
                <a:solidFill>
                  <a:srgbClr val="00B050"/>
                </a:solidFill>
                <a:latin typeface="Times New Roman" panose="02020603050405020304" pitchFamily="18" charset="0"/>
                <a:cs typeface="Times New Roman" panose="02020603050405020304" pitchFamily="18" charset="0"/>
              </a:rPr>
              <a:t>Nhà nước XHCN</a:t>
            </a:r>
            <a:endParaRPr lang="vi-VN" altLang="en-US"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ounded Rectangle 10"/>
          <p:cNvSpPr/>
          <p:nvPr/>
        </p:nvSpPr>
        <p:spPr>
          <a:xfrm>
            <a:off x="2267585" y="4601845"/>
            <a:ext cx="4594225" cy="5562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sz="2400" b="1" dirty="0">
                <a:solidFill>
                  <a:srgbClr val="00B050"/>
                </a:solidFill>
                <a:latin typeface="Times New Roman" panose="02020603050405020304" pitchFamily="18" charset="0"/>
                <a:cs typeface="Times New Roman" panose="02020603050405020304" pitchFamily="18" charset="0"/>
              </a:rPr>
              <a:t>Nhà nước Phong kiến</a:t>
            </a:r>
            <a:endParaRPr lang="vi-VN"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ounded Rectangle 11"/>
          <p:cNvSpPr/>
          <p:nvPr/>
        </p:nvSpPr>
        <p:spPr>
          <a:xfrm>
            <a:off x="1436370" y="5592445"/>
            <a:ext cx="4594225" cy="580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dirty="0">
                <a:solidFill>
                  <a:srgbClr val="00B050"/>
                </a:solidFill>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Nhà nước Chủ nô</a:t>
            </a:r>
            <a:endParaRPr lang="vi-VN"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Up Arrow 9"/>
          <p:cNvSpPr/>
          <p:nvPr/>
        </p:nvSpPr>
        <p:spPr>
          <a:xfrm rot="2160000">
            <a:off x="959485" y="3096260"/>
            <a:ext cx="839470" cy="3235325"/>
          </a:xfrm>
          <a:prstGeom prst="upArrow">
            <a:avLst/>
          </a:prstGeom>
          <a:solidFill>
            <a:srgbClr val="FF0066"/>
          </a:solidFill>
          <a:ln w="9525" cap="flat" cmpd="sng" algn="ctr">
            <a:solidFill>
              <a:srgbClr val="FFFF66"/>
            </a:solidFill>
            <a:prstDash val="solid"/>
            <a:round/>
            <a:headEnd type="none" w="med" len="med"/>
            <a:tailEnd type="none" w="med" len="med"/>
          </a:ln>
        </p:spPr>
        <p:txBody>
          <a:bodyPr vert="horz" wrap="square" lIns="91440" tIns="45720" rIns="91440" bIns="45720" numCol="1" anchor="t" anchorCtr="0" compatLnSpc="1"/>
          <a:lstStyle/>
          <a:p>
            <a:pPr marL="0" marR="0" indent="0" algn="r" defTabSz="914400" rtl="1" eaLnBrk="1" fontAlgn="base" latinLnBrk="0" hangingPunct="1">
              <a:lnSpc>
                <a:spcPct val="100000"/>
              </a:lnSpc>
              <a:spcBef>
                <a:spcPct val="0"/>
              </a:spcBef>
              <a:spcAft>
                <a:spcPct val="0"/>
              </a:spcAft>
              <a:buClrTx/>
              <a:buSzTx/>
              <a:buFontTx/>
              <a:buNone/>
            </a:pPr>
            <a:endParaRPr kumimoji="0" lang="ar-SA" altLang="vi-VN"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animBg="1"/>
      <p:bldP spid="9" grpId="0" animBg="1"/>
      <p:bldP spid="11" grpId="0" animBg="1"/>
      <p:bldP spid="12"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2. 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955675"/>
            <a:ext cx="8862695"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a. Thế nào là nhà nước pháp quyền xã hội chủ nghĩa Việt Nam</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8" name="Rounded Rectangle 7"/>
          <p:cNvSpPr/>
          <p:nvPr/>
        </p:nvSpPr>
        <p:spPr>
          <a:xfrm>
            <a:off x="2962910" y="3983355"/>
            <a:ext cx="5612130" cy="14039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en-US"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Mọi hoạt động của các cơ quan nhà nước, tổ chức xã hội và mọi công dân đều được thực hiện trên cơ sở pháp luật.</a:t>
            </a:r>
          </a:p>
        </p:txBody>
      </p:sp>
      <p:sp>
        <p:nvSpPr>
          <p:cNvPr id="9" name="Rounded Rectangle 8"/>
          <p:cNvSpPr/>
          <p:nvPr/>
        </p:nvSpPr>
        <p:spPr>
          <a:xfrm>
            <a:off x="2962910" y="2456815"/>
            <a:ext cx="5612130" cy="9163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en-US" sz="2400" b="1" dirty="0">
                <a:solidFill>
                  <a:srgbClr val="00B050"/>
                </a:solidFill>
                <a:latin typeface="Times New Roman" panose="02020603050405020304" pitchFamily="18" charset="0"/>
                <a:cs typeface="Times New Roman" panose="02020603050405020304" pitchFamily="18" charset="0"/>
              </a:rPr>
              <a:t>Là Nhà nước quản lí mọi mặt đời sống xã hội bằng pháp luật.</a:t>
            </a:r>
            <a:endParaRPr lang="vi-VN" altLang="en-US"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 Box 1"/>
          <p:cNvSpPr txBox="1"/>
          <p:nvPr/>
        </p:nvSpPr>
        <p:spPr>
          <a:xfrm>
            <a:off x="1184275" y="1506855"/>
            <a:ext cx="6408420" cy="460375"/>
          </a:xfrm>
          <a:prstGeom prst="rect">
            <a:avLst/>
          </a:prstGeom>
          <a:noFill/>
        </p:spPr>
        <p:txBody>
          <a:bodyPr wrap="square" rtlCol="0" anchor="t">
            <a:spAutoFit/>
          </a:bodyPr>
          <a:lstStyle/>
          <a:p>
            <a:pPr marL="0" indent="0" algn="ctr">
              <a:buClrTx/>
              <a:buSzTx/>
            </a:pPr>
            <a:r>
              <a:rPr lang="vi-VN" altLang="en-US" sz="2400" dirty="0">
                <a:solidFill>
                  <a:srgbClr val="FF0000"/>
                </a:solidFill>
                <a:latin typeface="Times New Roman" panose="02020603050405020304" pitchFamily="18" charset="0"/>
                <a:cs typeface="Times New Roman" panose="02020603050405020304" pitchFamily="18" charset="0"/>
                <a:sym typeface="+mn-ea"/>
              </a:rPr>
              <a:t>N</a:t>
            </a:r>
            <a:r>
              <a:rPr lang="en-US" altLang="vi-VN" sz="2400" dirty="0">
                <a:solidFill>
                  <a:srgbClr val="FF0000"/>
                </a:solidFill>
                <a:latin typeface="Times New Roman" panose="02020603050405020304" pitchFamily="18" charset="0"/>
                <a:cs typeface="Times New Roman" panose="02020603050405020304" pitchFamily="18" charset="0"/>
                <a:sym typeface="+mn-ea"/>
              </a:rPr>
              <a:t>hà nước pháp quyền </a:t>
            </a:r>
            <a:r>
              <a:rPr lang="vi-VN" altLang="en-US" sz="2400" dirty="0">
                <a:solidFill>
                  <a:srgbClr val="FF0000"/>
                </a:solidFill>
                <a:latin typeface="Times New Roman" panose="02020603050405020304" pitchFamily="18" charset="0"/>
                <a:cs typeface="Times New Roman" panose="02020603050405020304" pitchFamily="18" charset="0"/>
                <a:sym typeface="+mn-ea"/>
              </a:rPr>
              <a:t>là gì?</a:t>
            </a:r>
          </a:p>
        </p:txBody>
      </p:sp>
      <p:sp>
        <p:nvSpPr>
          <p:cNvPr id="3" name="Text Box 2"/>
          <p:cNvSpPr txBox="1"/>
          <p:nvPr/>
        </p:nvSpPr>
        <p:spPr>
          <a:xfrm>
            <a:off x="555625" y="3220720"/>
            <a:ext cx="1807845" cy="829945"/>
          </a:xfrm>
          <a:prstGeom prst="rect">
            <a:avLst/>
          </a:prstGeom>
          <a:solidFill>
            <a:schemeClr val="bg1"/>
          </a:solidFill>
          <a:ln>
            <a:solidFill>
              <a:srgbClr val="003300"/>
            </a:solidFill>
          </a:ln>
        </p:spPr>
        <p:txBody>
          <a:bodyPr wrap="square" rtlCol="0" anchor="t">
            <a:spAutoFit/>
          </a:bodyPr>
          <a:lstStyle/>
          <a:p>
            <a:pPr marL="0" indent="0" algn="ctr">
              <a:buClrTx/>
              <a:buSzTx/>
            </a:pPr>
            <a:r>
              <a:rPr lang="vi-VN" altLang="en-US" sz="2400" dirty="0">
                <a:solidFill>
                  <a:srgbClr val="FF0000"/>
                </a:solidFill>
                <a:latin typeface="Times New Roman" panose="02020603050405020304" pitchFamily="18" charset="0"/>
                <a:cs typeface="Times New Roman" panose="02020603050405020304" pitchFamily="18" charset="0"/>
                <a:sym typeface="+mn-ea"/>
              </a:rPr>
              <a:t>N</a:t>
            </a:r>
            <a:r>
              <a:rPr lang="en-US" altLang="vi-VN" sz="2400" dirty="0">
                <a:solidFill>
                  <a:srgbClr val="FF0000"/>
                </a:solidFill>
                <a:latin typeface="Times New Roman" panose="02020603050405020304" pitchFamily="18" charset="0"/>
                <a:cs typeface="Times New Roman" panose="02020603050405020304" pitchFamily="18" charset="0"/>
                <a:sym typeface="+mn-ea"/>
              </a:rPr>
              <a:t>hà nước pháp quyền </a:t>
            </a:r>
            <a:endParaRPr lang="vi-VN" altLang="en-US" sz="2400" dirty="0">
              <a:solidFill>
                <a:srgbClr val="FF0000"/>
              </a:solidFill>
              <a:latin typeface="Times New Roman" panose="02020603050405020304" pitchFamily="18" charset="0"/>
              <a:cs typeface="Times New Roman" panose="02020603050405020304" pitchFamily="18" charset="0"/>
              <a:sym typeface="+mn-ea"/>
            </a:endParaRPr>
          </a:p>
        </p:txBody>
      </p:sp>
      <p:cxnSp>
        <p:nvCxnSpPr>
          <p:cNvPr id="4" name="Straight Arrow Connector 3"/>
          <p:cNvCxnSpPr/>
          <p:nvPr/>
        </p:nvCxnSpPr>
        <p:spPr>
          <a:xfrm flipV="1">
            <a:off x="2363470" y="2915285"/>
            <a:ext cx="599440" cy="72072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6" name="Straight Arrow Connector 5"/>
          <p:cNvCxnSpPr/>
          <p:nvPr/>
        </p:nvCxnSpPr>
        <p:spPr>
          <a:xfrm>
            <a:off x="2363470" y="3636010"/>
            <a:ext cx="599440" cy="104965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5" name="Text Box 4"/>
          <p:cNvSpPr txBox="1"/>
          <p:nvPr/>
        </p:nvSpPr>
        <p:spPr>
          <a:xfrm>
            <a:off x="1184275" y="5662930"/>
            <a:ext cx="6408420" cy="829945"/>
          </a:xfrm>
          <a:prstGeom prst="rect">
            <a:avLst/>
          </a:prstGeom>
          <a:noFill/>
        </p:spPr>
        <p:txBody>
          <a:bodyPr wrap="square" rtlCol="0" anchor="t">
            <a:spAutoFit/>
          </a:bodyPr>
          <a:lstStyle/>
          <a:p>
            <a:pPr marL="0" indent="0" algn="ctr">
              <a:buClrTx/>
              <a:buSzTx/>
            </a:pPr>
            <a:r>
              <a:rPr lang="en-US" altLang="vi-VN" sz="2400" dirty="0">
                <a:solidFill>
                  <a:srgbClr val="FF0000"/>
                </a:solidFill>
                <a:latin typeface="Times New Roman" panose="02020603050405020304" pitchFamily="18" charset="0"/>
                <a:cs typeface="Times New Roman" panose="02020603050405020304" pitchFamily="18" charset="0"/>
                <a:sym typeface="+mn-ea"/>
              </a:rPr>
              <a:t>Có phải tất cả các nhà nước trong lịch sử</a:t>
            </a:r>
          </a:p>
          <a:p>
            <a:pPr marL="0" indent="0" algn="ctr">
              <a:buClrTx/>
              <a:buSzTx/>
            </a:pPr>
            <a:r>
              <a:rPr lang="en-US" altLang="vi-VN" sz="2400" dirty="0">
                <a:solidFill>
                  <a:srgbClr val="FF0000"/>
                </a:solidFill>
                <a:latin typeface="Times New Roman" panose="02020603050405020304" pitchFamily="18" charset="0"/>
                <a:cs typeface="Times New Roman" panose="02020603050405020304" pitchFamily="18" charset="0"/>
                <a:sym typeface="+mn-ea"/>
              </a:rPr>
              <a:t>đều là nhà nước pháp quyền</a:t>
            </a:r>
            <a:r>
              <a:rPr lang="vi-VN" altLang="en-US" sz="2400" dirty="0">
                <a:solidFill>
                  <a:srgbClr val="FF0000"/>
                </a:solidFill>
                <a:latin typeface="Times New Roman" panose="02020603050405020304" pitchFamily="18" charset="0"/>
                <a:cs typeface="Times New Roman" panose="02020603050405020304" pitchFamily="18" charset="0"/>
                <a:sym typeface="+mn-ea"/>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heckerboard(across)">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checkerboard(across)">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heckerboard(across)">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heckerboard(across)">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5125" grpId="0"/>
      <p:bldP spid="8" grpId="0" animBg="1"/>
      <p:bldP spid="9" grpId="0" animBg="1"/>
      <p:bldP spid="2" grpId="0"/>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2. 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955675"/>
            <a:ext cx="8862695"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a. Thế nào là nhà nước pháp quyền xã hội chủ nghĩa Việt Nam</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536593" name="Rectangle 17"/>
          <p:cNvSpPr>
            <a:spLocks noChangeArrowheads="1"/>
          </p:cNvSpPr>
          <p:nvPr/>
        </p:nvSpPr>
        <p:spPr bwMode="auto">
          <a:xfrm>
            <a:off x="5003800" y="4967288"/>
            <a:ext cx="3581400" cy="1066800"/>
          </a:xfrm>
          <a:prstGeom prst="rect">
            <a:avLst/>
          </a:prstGeom>
          <a:gradFill rotWithShape="1">
            <a:gsLst>
              <a:gs pos="0">
                <a:srgbClr val="FFCCFF"/>
              </a:gs>
              <a:gs pos="50000">
                <a:schemeClr val="bg1"/>
              </a:gs>
              <a:gs pos="100000">
                <a:srgbClr val="FFCCFF"/>
              </a:gs>
            </a:gsLst>
            <a:lin ang="5400000" scaled="1"/>
          </a:gradFill>
          <a:ln w="38100">
            <a:solidFill>
              <a:schemeClr val="tx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buClr>
                <a:schemeClr val="accent1"/>
              </a:buClr>
              <a:buSzPct val="65000"/>
              <a:buFont typeface="Wingdings" panose="05000000000000000000" pitchFamily="2" charset="2"/>
              <a:buNone/>
            </a:pPr>
            <a:r>
              <a:rPr lang="en-US" altLang="vi-VN" sz="2400" b="1" dirty="0">
                <a:solidFill>
                  <a:srgbClr val="0000FF"/>
                </a:solidFill>
                <a:latin typeface="Times New Roman" panose="02020603050405020304" pitchFamily="18" charset="0"/>
                <a:cs typeface="Times New Roman" panose="02020603050405020304" pitchFamily="18" charset="0"/>
              </a:rPr>
              <a:t>Nh</a:t>
            </a:r>
            <a:r>
              <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 nước phong kiến</a:t>
            </a:r>
            <a:endPar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36591" name="Rectangle 15"/>
          <p:cNvSpPr>
            <a:spLocks noChangeArrowheads="1"/>
          </p:cNvSpPr>
          <p:nvPr/>
        </p:nvSpPr>
        <p:spPr bwMode="auto">
          <a:xfrm>
            <a:off x="533400" y="2848610"/>
            <a:ext cx="3581400" cy="1066800"/>
          </a:xfrm>
          <a:prstGeom prst="rect">
            <a:avLst/>
          </a:prstGeom>
          <a:gradFill rotWithShape="1">
            <a:gsLst>
              <a:gs pos="0">
                <a:srgbClr val="FFCCFF"/>
              </a:gs>
              <a:gs pos="50000">
                <a:schemeClr val="bg1"/>
              </a:gs>
              <a:gs pos="100000">
                <a:srgbClr val="FFCCFF"/>
              </a:gs>
            </a:gsLst>
            <a:lin ang="5400000" scaled="1"/>
          </a:gradFill>
          <a:ln w="38100">
            <a:solidFill>
              <a:schemeClr val="tx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buClr>
                <a:schemeClr val="accent1"/>
              </a:buClr>
              <a:buSzPct val="65000"/>
              <a:buFont typeface="Wingdings" panose="05000000000000000000" pitchFamily="2" charset="2"/>
              <a:buNone/>
            </a:pPr>
            <a:r>
              <a:rPr lang="en-US" altLang="vi-VN" sz="2400" b="1" dirty="0">
                <a:solidFill>
                  <a:srgbClr val="0000FF"/>
                </a:solidFill>
                <a:latin typeface="Times New Roman" panose="02020603050405020304" pitchFamily="18" charset="0"/>
                <a:cs typeface="Times New Roman" panose="02020603050405020304" pitchFamily="18" charset="0"/>
              </a:rPr>
              <a:t>Nh</a:t>
            </a:r>
            <a:r>
              <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 nước chủ nô</a:t>
            </a:r>
            <a:endPar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36582" name="Oval 6"/>
          <p:cNvSpPr/>
          <p:nvPr/>
        </p:nvSpPr>
        <p:spPr>
          <a:xfrm>
            <a:off x="179388" y="1463675"/>
            <a:ext cx="8856662" cy="914400"/>
          </a:xfrm>
          <a:prstGeom prst="ellipse">
            <a:avLst/>
          </a:prstGeom>
          <a:noFill/>
          <a:ln w="9525">
            <a:noFill/>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FF0000"/>
                </a:solidFill>
                <a:latin typeface="Times New Roman" panose="02020603050405020304" pitchFamily="18" charset="0"/>
                <a:cs typeface="Arial" panose="020B0604020202020204" pitchFamily="34" charset="0"/>
              </a:rPr>
              <a:t>Nh</a:t>
            </a:r>
            <a:r>
              <a:rPr lang="en-US" altLang="vi-VN" sz="2400" b="1" dirty="0">
                <a:solidFill>
                  <a:srgbClr val="FF0000"/>
                </a:solidFill>
                <a:latin typeface="Times New Roman" panose="02020603050405020304" pitchFamily="18" charset="0"/>
                <a:ea typeface="Arial" panose="020B0604020202020204" pitchFamily="34" charset="0"/>
              </a:rPr>
              <a:t>à</a:t>
            </a:r>
            <a:r>
              <a:rPr lang="en-US" altLang="vi-VN" sz="2400" b="1" dirty="0">
                <a:solidFill>
                  <a:srgbClr val="FF0000"/>
                </a:solidFill>
                <a:latin typeface="Times New Roman" panose="02020603050405020304" pitchFamily="18" charset="0"/>
                <a:cs typeface="Arial" panose="020B0604020202020204" pitchFamily="34" charset="0"/>
              </a:rPr>
              <a:t> nước n</a:t>
            </a:r>
            <a:r>
              <a:rPr lang="en-US" altLang="vi-VN" sz="2400" b="1" dirty="0">
                <a:solidFill>
                  <a:srgbClr val="FF0000"/>
                </a:solidFill>
                <a:latin typeface="Times New Roman" panose="02020603050405020304" pitchFamily="18" charset="0"/>
                <a:ea typeface="Arial" panose="020B0604020202020204" pitchFamily="34" charset="0"/>
              </a:rPr>
              <a:t>à</a:t>
            </a:r>
            <a:r>
              <a:rPr lang="en-US" altLang="vi-VN" sz="2400" b="1" dirty="0">
                <a:solidFill>
                  <a:srgbClr val="FF0000"/>
                </a:solidFill>
                <a:latin typeface="Times New Roman" panose="02020603050405020304" pitchFamily="18" charset="0"/>
                <a:cs typeface="Arial" panose="020B0604020202020204" pitchFamily="34" charset="0"/>
              </a:rPr>
              <a:t>o sau đây l</a:t>
            </a:r>
            <a:r>
              <a:rPr lang="en-US" altLang="vi-VN" sz="2400" b="1" dirty="0">
                <a:solidFill>
                  <a:srgbClr val="FF0000"/>
                </a:solidFill>
                <a:latin typeface="Times New Roman" panose="02020603050405020304" pitchFamily="18" charset="0"/>
                <a:ea typeface="Arial" panose="020B0604020202020204" pitchFamily="34" charset="0"/>
              </a:rPr>
              <a:t>à</a:t>
            </a:r>
            <a:r>
              <a:rPr lang="en-US" altLang="vi-VN" sz="2400" b="1" dirty="0">
                <a:solidFill>
                  <a:srgbClr val="FF0000"/>
                </a:solidFill>
                <a:latin typeface="Times New Roman" panose="02020603050405020304" pitchFamily="18" charset="0"/>
                <a:cs typeface="Arial" panose="020B0604020202020204" pitchFamily="34" charset="0"/>
              </a:rPr>
              <a:t> nh</a:t>
            </a:r>
            <a:r>
              <a:rPr lang="en-US" altLang="vi-VN" sz="2400" b="1" dirty="0">
                <a:solidFill>
                  <a:srgbClr val="FF0000"/>
                </a:solidFill>
                <a:latin typeface="Times New Roman" panose="02020603050405020304" pitchFamily="18" charset="0"/>
                <a:ea typeface="Arial" panose="020B0604020202020204" pitchFamily="34" charset="0"/>
              </a:rPr>
              <a:t>à</a:t>
            </a:r>
            <a:r>
              <a:rPr lang="en-US" altLang="vi-VN" sz="2400" b="1" dirty="0">
                <a:solidFill>
                  <a:srgbClr val="FF0000"/>
                </a:solidFill>
                <a:latin typeface="Times New Roman" panose="02020603050405020304" pitchFamily="18" charset="0"/>
                <a:cs typeface="Arial" panose="020B0604020202020204" pitchFamily="34" charset="0"/>
              </a:rPr>
              <a:t> nước pháp quyền ?</a:t>
            </a:r>
            <a:endParaRPr lang="en-US" altLang="vi-VN" sz="2400" b="1" dirty="0">
              <a:solidFill>
                <a:srgbClr val="FF0000"/>
              </a:solidFill>
              <a:latin typeface="Times New Roman" panose="02020603050405020304" pitchFamily="18" charset="0"/>
              <a:ea typeface="Arial" panose="020B0604020202020204" pitchFamily="34" charset="0"/>
            </a:endParaRPr>
          </a:p>
        </p:txBody>
      </p:sp>
      <p:sp>
        <p:nvSpPr>
          <p:cNvPr id="536584" name="Line 8"/>
          <p:cNvSpPr/>
          <p:nvPr/>
        </p:nvSpPr>
        <p:spPr>
          <a:xfrm>
            <a:off x="1143000" y="2620010"/>
            <a:ext cx="2286000" cy="1828800"/>
          </a:xfrm>
          <a:prstGeom prst="line">
            <a:avLst/>
          </a:prstGeom>
          <a:ln w="28575" cap="flat" cmpd="sng">
            <a:solidFill>
              <a:srgbClr val="FF0000"/>
            </a:solidFill>
            <a:prstDash val="solid"/>
            <a:headEnd type="none" w="med" len="med"/>
            <a:tailEnd type="none" w="med" len="med"/>
          </a:ln>
        </p:spPr>
      </p:sp>
      <p:sp>
        <p:nvSpPr>
          <p:cNvPr id="536585" name="Line 9"/>
          <p:cNvSpPr/>
          <p:nvPr/>
        </p:nvSpPr>
        <p:spPr>
          <a:xfrm flipV="1">
            <a:off x="838200" y="2467610"/>
            <a:ext cx="2514600" cy="1981200"/>
          </a:xfrm>
          <a:prstGeom prst="line">
            <a:avLst/>
          </a:prstGeom>
          <a:ln w="28575" cap="flat" cmpd="sng">
            <a:solidFill>
              <a:srgbClr val="FF0000"/>
            </a:solidFill>
            <a:prstDash val="solid"/>
            <a:headEnd type="none" w="med" len="med"/>
            <a:tailEnd type="none" w="med" len="med"/>
          </a:ln>
        </p:spPr>
      </p:sp>
      <p:sp>
        <p:nvSpPr>
          <p:cNvPr id="536586" name="Line 10"/>
          <p:cNvSpPr/>
          <p:nvPr/>
        </p:nvSpPr>
        <p:spPr>
          <a:xfrm flipV="1">
            <a:off x="5638800" y="3959860"/>
            <a:ext cx="2514600" cy="2362200"/>
          </a:xfrm>
          <a:prstGeom prst="line">
            <a:avLst/>
          </a:prstGeom>
          <a:ln w="28575" cap="flat" cmpd="sng">
            <a:solidFill>
              <a:srgbClr val="FF0000"/>
            </a:solidFill>
            <a:prstDash val="solid"/>
            <a:headEnd type="none" w="med" len="med"/>
            <a:tailEnd type="none" w="med" len="med"/>
          </a:ln>
        </p:spPr>
      </p:sp>
      <p:sp>
        <p:nvSpPr>
          <p:cNvPr id="536587" name="Line 11"/>
          <p:cNvSpPr/>
          <p:nvPr/>
        </p:nvSpPr>
        <p:spPr>
          <a:xfrm>
            <a:off x="5791200" y="4251325"/>
            <a:ext cx="2438400" cy="2133600"/>
          </a:xfrm>
          <a:prstGeom prst="line">
            <a:avLst/>
          </a:prstGeom>
          <a:ln w="28575" cap="flat" cmpd="sng">
            <a:solidFill>
              <a:srgbClr val="FF0000"/>
            </a:solidFill>
            <a:prstDash val="solid"/>
            <a:headEnd type="none" w="med" len="med"/>
            <a:tailEnd type="none" w="med" len="med"/>
          </a:ln>
        </p:spPr>
      </p:sp>
      <p:sp>
        <p:nvSpPr>
          <p:cNvPr id="536590" name="Rectangle 14"/>
          <p:cNvSpPr>
            <a:spLocks noGrp="1" noChangeArrowheads="1"/>
          </p:cNvSpPr>
          <p:nvPr>
            <p:ph sz="half" idx="2"/>
          </p:nvPr>
        </p:nvSpPr>
        <p:spPr>
          <a:xfrm>
            <a:off x="4876800" y="2848610"/>
            <a:ext cx="3581400" cy="1066800"/>
          </a:xfrm>
          <a:gradFill rotWithShape="1">
            <a:gsLst>
              <a:gs pos="0">
                <a:srgbClr val="FFCCFF"/>
              </a:gs>
              <a:gs pos="50000">
                <a:schemeClr val="bg1"/>
              </a:gs>
              <a:gs pos="100000">
                <a:srgbClr val="FFCCFF"/>
              </a:gs>
            </a:gsLst>
            <a:lin ang="5400000" scaled="1"/>
          </a:gradFill>
          <a:ln w="38100">
            <a:solidFill>
              <a:schemeClr val="tx2"/>
            </a:solidFill>
            <a:miter lim="800000"/>
          </a:ln>
        </p:spPr>
        <p:txBody>
          <a:bodyPr vert="horz" wrap="square" lIns="91440" tIns="45720" rIns="91440" bIns="45720" numCol="1" anchor="ctr" anchorCtr="0" compatLnSpc="1"/>
          <a:lstStyle/>
          <a:p>
            <a:pPr marL="0" indent="0" algn="ctr">
              <a:buClrTx/>
              <a:buSzTx/>
              <a:buNone/>
            </a:pPr>
            <a:r>
              <a:rPr lang="en-US" altLang="vi-VN" sz="2400" b="1" kern="1200" dirty="0">
                <a:solidFill>
                  <a:srgbClr val="0000FF"/>
                </a:solidFill>
                <a:latin typeface="Times New Roman" panose="02020603050405020304" pitchFamily="18" charset="0"/>
                <a:ea typeface="+mn-ea"/>
                <a:cs typeface="Times New Roman" panose="02020603050405020304" pitchFamily="18" charset="0"/>
                <a:hlinkClick r:id="" action="ppaction://noaction"/>
              </a:rPr>
              <a:t>Nhà nước tư sản</a:t>
            </a:r>
          </a:p>
        </p:txBody>
      </p:sp>
      <p:sp>
        <p:nvSpPr>
          <p:cNvPr id="536592" name="Rectangle 16"/>
          <p:cNvSpPr>
            <a:spLocks noChangeArrowheads="1"/>
          </p:cNvSpPr>
          <p:nvPr/>
        </p:nvSpPr>
        <p:spPr bwMode="auto">
          <a:xfrm>
            <a:off x="609600" y="4937125"/>
            <a:ext cx="3581400" cy="1066800"/>
          </a:xfrm>
          <a:prstGeom prst="rect">
            <a:avLst/>
          </a:prstGeom>
          <a:gradFill rotWithShape="1">
            <a:gsLst>
              <a:gs pos="0">
                <a:srgbClr val="FFCCFF"/>
              </a:gs>
              <a:gs pos="50000">
                <a:schemeClr val="bg1"/>
              </a:gs>
              <a:gs pos="100000">
                <a:srgbClr val="FFCCFF"/>
              </a:gs>
            </a:gsLst>
            <a:lin ang="5400000" scaled="1"/>
          </a:gradFill>
          <a:ln w="38100">
            <a:solidFill>
              <a:schemeClr val="tx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buClr>
                <a:schemeClr val="accent1"/>
              </a:buClr>
              <a:buSzPct val="65000"/>
              <a:buFont typeface="Wingdings" panose="05000000000000000000" pitchFamily="2" charset="2"/>
              <a:buNone/>
            </a:pPr>
            <a:r>
              <a:rPr lang="en-US" altLang="vi-VN" sz="2400" b="1" dirty="0">
                <a:solidFill>
                  <a:srgbClr val="0000FF"/>
                </a:solidFill>
                <a:latin typeface="Times New Roman" panose="02020603050405020304" pitchFamily="18" charset="0"/>
                <a:cs typeface="Times New Roman" panose="02020603050405020304" pitchFamily="18" charset="0"/>
                <a:hlinkClick r:id="" action="ppaction://noaction"/>
              </a:rPr>
              <a:t>Nh</a:t>
            </a:r>
            <a:r>
              <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hlinkClick r:id="" action="ppaction://noaction"/>
              </a:rPr>
              <a:t>à</a:t>
            </a:r>
            <a:r>
              <a:rPr lang="en-US" altLang="vi-VN" sz="2400" b="1" dirty="0">
                <a:solidFill>
                  <a:srgbClr val="0000FF"/>
                </a:solidFill>
                <a:latin typeface="Times New Roman" panose="02020603050405020304" pitchFamily="18" charset="0"/>
                <a:cs typeface="Times New Roman" panose="02020603050405020304" pitchFamily="18" charset="0"/>
                <a:hlinkClick r:id="" action="ppaction://noaction"/>
              </a:rPr>
              <a:t> nước xã hội chủ nghĩa</a:t>
            </a:r>
            <a:endPar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6582"/>
                                        </p:tgtEl>
                                        <p:attrNameLst>
                                          <p:attrName>style.visibility</p:attrName>
                                        </p:attrNameLst>
                                      </p:cBhvr>
                                      <p:to>
                                        <p:strVal val="visible"/>
                                      </p:to>
                                    </p:set>
                                    <p:animEffect transition="in" filter="box(in)">
                                      <p:cBhvr>
                                        <p:cTn id="7" dur="1000"/>
                                        <p:tgtEl>
                                          <p:spTgt spid="5365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36591"/>
                                        </p:tgtEl>
                                        <p:attrNameLst>
                                          <p:attrName>style.visibility</p:attrName>
                                        </p:attrNameLst>
                                      </p:cBhvr>
                                      <p:to>
                                        <p:strVal val="visible"/>
                                      </p:to>
                                    </p:set>
                                    <p:animEffect transition="in" filter="box(in)">
                                      <p:cBhvr>
                                        <p:cTn id="12" dur="1000"/>
                                        <p:tgtEl>
                                          <p:spTgt spid="53659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36590">
                                            <p:bg/>
                                          </p:spTgt>
                                        </p:tgtEl>
                                        <p:attrNameLst>
                                          <p:attrName>style.visibility</p:attrName>
                                        </p:attrNameLst>
                                      </p:cBhvr>
                                      <p:to>
                                        <p:strVal val="visible"/>
                                      </p:to>
                                    </p:set>
                                    <p:animEffect transition="in" filter="box(in)">
                                      <p:cBhvr>
                                        <p:cTn id="17" dur="1000"/>
                                        <p:tgtEl>
                                          <p:spTgt spid="536590">
                                            <p:bg/>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36590">
                                            <p:txEl>
                                              <p:pRg st="0" end="0"/>
                                            </p:txEl>
                                          </p:spTgt>
                                        </p:tgtEl>
                                        <p:attrNameLst>
                                          <p:attrName>style.visibility</p:attrName>
                                        </p:attrNameLst>
                                      </p:cBhvr>
                                      <p:to>
                                        <p:strVal val="visible"/>
                                      </p:to>
                                    </p:set>
                                    <p:animEffect transition="in" filter="box(in)">
                                      <p:cBhvr>
                                        <p:cTn id="22" dur="1000"/>
                                        <p:tgtEl>
                                          <p:spTgt spid="53659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36592"/>
                                        </p:tgtEl>
                                        <p:attrNameLst>
                                          <p:attrName>style.visibility</p:attrName>
                                        </p:attrNameLst>
                                      </p:cBhvr>
                                      <p:to>
                                        <p:strVal val="visible"/>
                                      </p:to>
                                    </p:set>
                                    <p:animEffect transition="in" filter="box(in)">
                                      <p:cBhvr>
                                        <p:cTn id="27" dur="1000"/>
                                        <p:tgtEl>
                                          <p:spTgt spid="53659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36593"/>
                                        </p:tgtEl>
                                        <p:attrNameLst>
                                          <p:attrName>style.visibility</p:attrName>
                                        </p:attrNameLst>
                                      </p:cBhvr>
                                      <p:to>
                                        <p:strVal val="visible"/>
                                      </p:to>
                                    </p:set>
                                    <p:animEffect transition="in" filter="box(in)">
                                      <p:cBhvr>
                                        <p:cTn id="32" dur="1000"/>
                                        <p:tgtEl>
                                          <p:spTgt spid="53659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536585"/>
                                        </p:tgtEl>
                                        <p:attrNameLst>
                                          <p:attrName>style.visibility</p:attrName>
                                        </p:attrNameLst>
                                      </p:cBhvr>
                                      <p:to>
                                        <p:strVal val="visible"/>
                                      </p:to>
                                    </p:set>
                                    <p:animEffect transition="in" filter="wheel(4)">
                                      <p:cBhvr>
                                        <p:cTn id="37" dur="1000"/>
                                        <p:tgtEl>
                                          <p:spTgt spid="536585"/>
                                        </p:tgtEl>
                                      </p:cBhvr>
                                    </p:animEffect>
                                  </p:childTnLst>
                                </p:cTn>
                              </p:par>
                              <p:par>
                                <p:cTn id="38" presetID="21" presetClass="entr" presetSubtype="4" fill="hold" nodeType="withEffect">
                                  <p:stCondLst>
                                    <p:cond delay="0"/>
                                  </p:stCondLst>
                                  <p:childTnLst>
                                    <p:set>
                                      <p:cBhvr>
                                        <p:cTn id="39" dur="1" fill="hold">
                                          <p:stCondLst>
                                            <p:cond delay="0"/>
                                          </p:stCondLst>
                                        </p:cTn>
                                        <p:tgtEl>
                                          <p:spTgt spid="536584"/>
                                        </p:tgtEl>
                                        <p:attrNameLst>
                                          <p:attrName>style.visibility</p:attrName>
                                        </p:attrNameLst>
                                      </p:cBhvr>
                                      <p:to>
                                        <p:strVal val="visible"/>
                                      </p:to>
                                    </p:set>
                                    <p:animEffect transition="in" filter="wheel(4)">
                                      <p:cBhvr>
                                        <p:cTn id="40" dur="1000"/>
                                        <p:tgtEl>
                                          <p:spTgt spid="536584"/>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nodeType="clickEffect">
                                  <p:stCondLst>
                                    <p:cond delay="0"/>
                                  </p:stCondLst>
                                  <p:childTnLst>
                                    <p:set>
                                      <p:cBhvr>
                                        <p:cTn id="44" dur="1" fill="hold">
                                          <p:stCondLst>
                                            <p:cond delay="0"/>
                                          </p:stCondLst>
                                        </p:cTn>
                                        <p:tgtEl>
                                          <p:spTgt spid="536586"/>
                                        </p:tgtEl>
                                        <p:attrNameLst>
                                          <p:attrName>style.visibility</p:attrName>
                                        </p:attrNameLst>
                                      </p:cBhvr>
                                      <p:to>
                                        <p:strVal val="visible"/>
                                      </p:to>
                                    </p:set>
                                    <p:animEffect transition="in" filter="wheel(4)">
                                      <p:cBhvr>
                                        <p:cTn id="45" dur="1000"/>
                                        <p:tgtEl>
                                          <p:spTgt spid="536586"/>
                                        </p:tgtEl>
                                      </p:cBhvr>
                                    </p:animEffect>
                                  </p:childTnLst>
                                </p:cTn>
                              </p:par>
                              <p:par>
                                <p:cTn id="46" presetID="21" presetClass="entr" presetSubtype="4" fill="hold" nodeType="withEffect">
                                  <p:stCondLst>
                                    <p:cond delay="0"/>
                                  </p:stCondLst>
                                  <p:childTnLst>
                                    <p:set>
                                      <p:cBhvr>
                                        <p:cTn id="47" dur="1" fill="hold">
                                          <p:stCondLst>
                                            <p:cond delay="0"/>
                                          </p:stCondLst>
                                        </p:cTn>
                                        <p:tgtEl>
                                          <p:spTgt spid="536587"/>
                                        </p:tgtEl>
                                        <p:attrNameLst>
                                          <p:attrName>style.visibility</p:attrName>
                                        </p:attrNameLst>
                                      </p:cBhvr>
                                      <p:to>
                                        <p:strVal val="visible"/>
                                      </p:to>
                                    </p:set>
                                    <p:animEffect transition="in" filter="wheel(4)">
                                      <p:cBhvr>
                                        <p:cTn id="48" dur="1000"/>
                                        <p:tgtEl>
                                          <p:spTgt spid="536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93" grpId="0" bldLvl="0" animBg="1"/>
      <p:bldP spid="536591" grpId="0" bldLvl="0" animBg="1"/>
      <p:bldP spid="536582" grpId="0"/>
      <p:bldP spid="536590" grpId="0" build="p" animBg="1"/>
      <p:bldP spid="53659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2. 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955675"/>
            <a:ext cx="8862695"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a. Thế nào là nhà nước pháp quyền xã hội chủ nghĩa Việt Nam</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19458" name="Slide Number Placeholder 5"/>
          <p:cNvSpPr txBox="1">
            <a:spLocks noGrp="1"/>
          </p:cNvSpPr>
          <p:nvPr>
            <p:ph type="sldNum" sz="quarter" idx="12"/>
          </p:nvPr>
        </p:nvSpPr>
        <p:spPr>
          <a:xfrm>
            <a:off x="457200" y="7454265"/>
            <a:ext cx="2133600" cy="476250"/>
          </a:xfrm>
          <a:noFill/>
          <a:ln>
            <a:noFill/>
          </a:ln>
        </p:spPr>
        <p:txBody>
          <a:bodyPr anchor="ctr"/>
          <a:lstStyle/>
          <a:p>
            <a:pPr marL="0" indent="0" algn="r" eaLnBrk="1" hangingPunct="1">
              <a:spcBef>
                <a:spcPct val="0"/>
              </a:spcBef>
              <a:buFontTx/>
              <a:buNone/>
            </a:pPr>
            <a:fld id="{9A0DB2DC-4C9A-4742-B13C-FB6460FD3503}" type="slidenum">
              <a:rPr lang="en-US" altLang="en-US" sz="2400" dirty="0">
                <a:solidFill>
                  <a:srgbClr val="898989"/>
                </a:solidFill>
                <a:latin typeface="Times New Roman" panose="02020603050405020304" pitchFamily="18" charset="0"/>
                <a:cs typeface="Times New Roman" panose="02020603050405020304" pitchFamily="18" charset="0"/>
              </a:rPr>
              <a:t>14</a:t>
            </a:fld>
            <a:endParaRPr lang="en-US" altLang="en-US" sz="2400" dirty="0">
              <a:solidFill>
                <a:srgbClr val="898989"/>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9459" name="Rectangle 2"/>
          <p:cNvSpPr>
            <a:spLocks noGrp="1"/>
          </p:cNvSpPr>
          <p:nvPr>
            <p:ph type="title"/>
          </p:nvPr>
        </p:nvSpPr>
        <p:spPr>
          <a:xfrm>
            <a:off x="328295" y="1487170"/>
            <a:ext cx="8549640" cy="864870"/>
          </a:xfrm>
          <a:solidFill>
            <a:schemeClr val="bg1"/>
          </a:solidFill>
        </p:spPr>
        <p:txBody>
          <a:bodyPr vert="horz" wrap="square" lIns="91440" tIns="45720" rIns="91440" bIns="45720" anchor="ctr"/>
          <a:lstStyle/>
          <a:p>
            <a:r>
              <a:rPr lang="en-US" altLang="vi-VN"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HOA KỲ là đại diện tiêu biểu cho nhà nước pháp quyền</a:t>
            </a:r>
            <a:r>
              <a:rPr lang="en-US" altLang="vi-VN" sz="2400" b="1" dirty="0">
                <a:solidFill>
                  <a:srgbClr val="0070C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hlinkClick r:id="" action="ppaction://noaction"/>
              </a:rPr>
              <a:t>tư sản</a:t>
            </a:r>
          </a:p>
        </p:txBody>
      </p:sp>
      <p:sp>
        <p:nvSpPr>
          <p:cNvPr id="19460" name="Rectangle 5" descr="capitol"/>
          <p:cNvSpPr/>
          <p:nvPr/>
        </p:nvSpPr>
        <p:spPr>
          <a:xfrm>
            <a:off x="457200" y="2432685"/>
            <a:ext cx="4876800" cy="3429000"/>
          </a:xfrm>
          <a:prstGeom prst="rect">
            <a:avLst/>
          </a:prstGeom>
          <a:blipFill rotWithShape="1">
            <a:blip r:embed="rId3"/>
            <a:stretch>
              <a:fillRect/>
            </a:stretch>
          </a:blip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9461" name="Rectangle 6" descr="tuyen-the"/>
          <p:cNvSpPr/>
          <p:nvPr/>
        </p:nvSpPr>
        <p:spPr>
          <a:xfrm>
            <a:off x="5867400" y="2356485"/>
            <a:ext cx="2743200" cy="3505200"/>
          </a:xfrm>
          <a:prstGeom prst="rect">
            <a:avLst/>
          </a:prstGeom>
          <a:blipFill rotWithShape="1">
            <a:blip r:embed="rId4"/>
            <a:stretch>
              <a:fillRect/>
            </a:stretch>
          </a:blip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9462" name="Rectangle 7"/>
          <p:cNvSpPr/>
          <p:nvPr/>
        </p:nvSpPr>
        <p:spPr>
          <a:xfrm>
            <a:off x="1143000" y="6014085"/>
            <a:ext cx="3352800" cy="381000"/>
          </a:xfrm>
          <a:prstGeom prst="rect">
            <a:avLst/>
          </a:prstGeom>
          <a:no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dirty="0">
                <a:solidFill>
                  <a:srgbClr val="FF0000"/>
                </a:solidFill>
                <a:latin typeface="Times New Roman" panose="02020603050405020304" pitchFamily="18" charset="0"/>
                <a:cs typeface="Times New Roman" panose="02020603050405020304" pitchFamily="18" charset="0"/>
              </a:rPr>
              <a:t>Nh</a:t>
            </a:r>
            <a:r>
              <a:rPr lang="en-US" altLang="vi-VN"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à</a:t>
            </a:r>
            <a:r>
              <a:rPr lang="en-US" altLang="vi-VN" sz="2400" dirty="0">
                <a:solidFill>
                  <a:srgbClr val="FF0000"/>
                </a:solidFill>
                <a:latin typeface="Times New Roman" panose="02020603050405020304" pitchFamily="18" charset="0"/>
                <a:cs typeface="Times New Roman" panose="02020603050405020304" pitchFamily="18" charset="0"/>
              </a:rPr>
              <a:t> trắng</a:t>
            </a:r>
            <a:endParaRPr lang="en-US" altLang="vi-VN"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9463" name="Rectangle 8"/>
          <p:cNvSpPr/>
          <p:nvPr/>
        </p:nvSpPr>
        <p:spPr>
          <a:xfrm>
            <a:off x="6019800" y="5937885"/>
            <a:ext cx="2514600" cy="381000"/>
          </a:xfrm>
          <a:prstGeom prst="rect">
            <a:avLst/>
          </a:prstGeom>
          <a:no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dirty="0">
                <a:solidFill>
                  <a:srgbClr val="FF0000"/>
                </a:solidFill>
                <a:latin typeface="Times New Roman" panose="02020603050405020304" pitchFamily="18" charset="0"/>
                <a:cs typeface="Times New Roman" panose="02020603050405020304" pitchFamily="18" charset="0"/>
              </a:rPr>
              <a:t>TT. B.Obama</a:t>
            </a:r>
            <a:endParaRPr lang="en-US" altLang="vi-VN"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ox(in)">
                                      <p:cBhvr>
                                        <p:cTn id="7" dur="2000"/>
                                        <p:tgtEl>
                                          <p:spTgt spid="1945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ox(in)">
                                      <p:cBhvr>
                                        <p:cTn id="10" dur="2000"/>
                                        <p:tgtEl>
                                          <p:spTgt spid="1946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box(in)">
                                      <p:cBhvr>
                                        <p:cTn id="13" dur="2000"/>
                                        <p:tgtEl>
                                          <p:spTgt spid="1946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462"/>
                                        </p:tgtEl>
                                        <p:attrNameLst>
                                          <p:attrName>style.visibility</p:attrName>
                                        </p:attrNameLst>
                                      </p:cBhvr>
                                      <p:to>
                                        <p:strVal val="visible"/>
                                      </p:to>
                                    </p:set>
                                    <p:animEffect transition="in" filter="box(in)">
                                      <p:cBhvr>
                                        <p:cTn id="16" dur="2000"/>
                                        <p:tgtEl>
                                          <p:spTgt spid="1946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9463"/>
                                        </p:tgtEl>
                                        <p:attrNameLst>
                                          <p:attrName>style.visibility</p:attrName>
                                        </p:attrNameLst>
                                      </p:cBhvr>
                                      <p:to>
                                        <p:strVal val="visible"/>
                                      </p:to>
                                    </p:set>
                                    <p:animEffect transition="in" filter="box(in)">
                                      <p:cBhvr>
                                        <p:cTn id="19" dur="2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P spid="19461" grpId="0" animBg="1"/>
      <p:bldP spid="19462" grpId="0" animBg="1"/>
      <p:bldP spid="194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2. 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955675"/>
            <a:ext cx="8862695"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a. Thế nào là nhà nước pháp quyền xã hội chủ nghĩa Việt Nam</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20483" name="Rectangle 4" descr="Bush_và_Triết_tại_Phủ_Chủ_tịch"/>
          <p:cNvSpPr/>
          <p:nvPr/>
        </p:nvSpPr>
        <p:spPr>
          <a:xfrm>
            <a:off x="609600" y="2426335"/>
            <a:ext cx="3581400" cy="1755775"/>
          </a:xfrm>
          <a:prstGeom prst="rect">
            <a:avLst/>
          </a:prstGeom>
          <a:blipFill rotWithShape="1">
            <a:blip r:embed="rId3"/>
            <a:stretch>
              <a:fillRect/>
            </a:stretch>
          </a:blip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0484" name="Rectangle 5" descr="Kientrucphap03"/>
          <p:cNvSpPr/>
          <p:nvPr/>
        </p:nvSpPr>
        <p:spPr>
          <a:xfrm>
            <a:off x="4876800" y="2350135"/>
            <a:ext cx="3581400" cy="1915160"/>
          </a:xfrm>
          <a:prstGeom prst="rect">
            <a:avLst/>
          </a:prstGeom>
          <a:blipFill rotWithShape="1">
            <a:blip r:embed="rId4"/>
            <a:stretch>
              <a:fillRect/>
            </a:stretch>
          </a:blip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0485" name="Rectangle 6" descr="dongduong2"/>
          <p:cNvSpPr/>
          <p:nvPr/>
        </p:nvSpPr>
        <p:spPr>
          <a:xfrm>
            <a:off x="4953000" y="4489450"/>
            <a:ext cx="3429000" cy="1861820"/>
          </a:xfrm>
          <a:prstGeom prst="rect">
            <a:avLst/>
          </a:prstGeom>
          <a:blipFill rotWithShape="1">
            <a:blip r:embed="rId5"/>
            <a:stretch>
              <a:fillRect/>
            </a:stretch>
          </a:blip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0486" name="Rectangle 7" descr="w405xh305__8c18e2bedf95b918df592b26fa7d62eb"/>
          <p:cNvSpPr/>
          <p:nvPr/>
        </p:nvSpPr>
        <p:spPr>
          <a:xfrm>
            <a:off x="609600" y="4489450"/>
            <a:ext cx="3581400" cy="1809115"/>
          </a:xfrm>
          <a:prstGeom prst="rect">
            <a:avLst/>
          </a:prstGeom>
          <a:blipFill rotWithShape="1">
            <a:blip r:embed="rId6"/>
            <a:stretch>
              <a:fillRect/>
            </a:stretch>
          </a:blip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0487" name="Rectangle 8"/>
          <p:cNvSpPr/>
          <p:nvPr/>
        </p:nvSpPr>
        <p:spPr>
          <a:xfrm>
            <a:off x="609600" y="1664335"/>
            <a:ext cx="7924800" cy="37274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dirty="0">
                <a:solidFill>
                  <a:srgbClr val="FF0000"/>
                </a:solidFill>
                <a:latin typeface="Times New Roman" panose="02020603050405020304" pitchFamily="18" charset="0"/>
                <a:cs typeface="Times New Roman" panose="02020603050405020304" pitchFamily="18" charset="0"/>
              </a:rPr>
              <a:t>Nước cộng hòa xã hội chủ nghĩa </a:t>
            </a:r>
            <a:r>
              <a:rPr lang="en-US" altLang="vi-VN" sz="2400" dirty="0">
                <a:solidFill>
                  <a:srgbClr val="FF0000"/>
                </a:solidFill>
                <a:latin typeface="Times New Roman" panose="02020603050405020304" pitchFamily="18" charset="0"/>
                <a:cs typeface="Times New Roman" panose="02020603050405020304" pitchFamily="18" charset="0"/>
                <a:hlinkClick r:id="" action="ppaction://noaction"/>
              </a:rPr>
              <a:t>Việt Nam</a:t>
            </a:r>
            <a:endParaRPr lang="en-US" altLang="vi-VN"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hlinkClick r:id="" action="ppaction://noactio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2000"/>
                                        <p:tgtEl>
                                          <p:spTgt spid="2048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box(in)">
                                      <p:cBhvr>
                                        <p:cTn id="10" dur="2000"/>
                                        <p:tgtEl>
                                          <p:spTgt spid="2048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box(in)">
                                      <p:cBhvr>
                                        <p:cTn id="13" dur="2000"/>
                                        <p:tgtEl>
                                          <p:spTgt spid="2048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0486"/>
                                        </p:tgtEl>
                                        <p:attrNameLst>
                                          <p:attrName>style.visibility</p:attrName>
                                        </p:attrNameLst>
                                      </p:cBhvr>
                                      <p:to>
                                        <p:strVal val="visible"/>
                                      </p:to>
                                    </p:set>
                                    <p:animEffect transition="in" filter="box(in)">
                                      <p:cBhvr>
                                        <p:cTn id="16" dur="2000"/>
                                        <p:tgtEl>
                                          <p:spTgt spid="2048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487"/>
                                        </p:tgtEl>
                                        <p:attrNameLst>
                                          <p:attrName>style.visibility</p:attrName>
                                        </p:attrNameLst>
                                      </p:cBhvr>
                                      <p:to>
                                        <p:strVal val="visible"/>
                                      </p:to>
                                    </p:set>
                                    <p:animEffect transition="in" filter="box(in)">
                                      <p:cBhvr>
                                        <p:cTn id="19"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P spid="20485" grpId="0" animBg="1"/>
      <p:bldP spid="20486" grpId="0" animBg="1"/>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2. 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955675"/>
            <a:ext cx="8862695"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a. Thế nào là nhà nước pháp quyền xã hội chủ nghĩa Việt Nam</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graphicFrame>
        <p:nvGraphicFramePr>
          <p:cNvPr id="21507" name="Table Placeholder 21506"/>
          <p:cNvGraphicFramePr>
            <a:graphicFrameLocks noGrp="1"/>
          </p:cNvGraphicFramePr>
          <p:nvPr>
            <p:ph type="tbl" idx="1"/>
          </p:nvPr>
        </p:nvGraphicFramePr>
        <p:xfrm>
          <a:off x="381635" y="1645285"/>
          <a:ext cx="8315325" cy="3242310"/>
        </p:xfrm>
        <a:graphic>
          <a:graphicData uri="http://schemas.openxmlformats.org/drawingml/2006/table">
            <a:tbl>
              <a:tblPr/>
              <a:tblGrid>
                <a:gridCol w="2473325">
                  <a:extLst>
                    <a:ext uri="{9D8B030D-6E8A-4147-A177-3AD203B41FA5}">
                      <a16:colId xmlns:a16="http://schemas.microsoft.com/office/drawing/2014/main" val="20000"/>
                    </a:ext>
                  </a:extLst>
                </a:gridCol>
                <a:gridCol w="2901950">
                  <a:extLst>
                    <a:ext uri="{9D8B030D-6E8A-4147-A177-3AD203B41FA5}">
                      <a16:colId xmlns:a16="http://schemas.microsoft.com/office/drawing/2014/main" val="20001"/>
                    </a:ext>
                  </a:extLst>
                </a:gridCol>
                <a:gridCol w="2940050">
                  <a:extLst>
                    <a:ext uri="{9D8B030D-6E8A-4147-A177-3AD203B41FA5}">
                      <a16:colId xmlns:a16="http://schemas.microsoft.com/office/drawing/2014/main" val="20002"/>
                    </a:ext>
                  </a:extLst>
                </a:gridCol>
              </a:tblGrid>
              <a:tr h="86487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FF0000"/>
                          </a:solidFill>
                          <a:latin typeface="Times New Roman" panose="02020603050405020304" pitchFamily="18" charset="0"/>
                          <a:cs typeface="Times New Roman" panose="02020603050405020304" pitchFamily="18" charset="0"/>
                        </a:rPr>
                        <a:t>Nội dung</a:t>
                      </a:r>
                    </a:p>
                  </a:txBody>
                  <a:tcPr anchor="ct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FF0000"/>
                          </a:solidFill>
                          <a:latin typeface="Times New Roman" panose="02020603050405020304" pitchFamily="18" charset="0"/>
                          <a:cs typeface="Times New Roman" panose="02020603050405020304" pitchFamily="18" charset="0"/>
                        </a:rPr>
                        <a:t>Nh</a:t>
                      </a:r>
                      <a:r>
                        <a:rPr lang="en-US" alt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FF0000"/>
                          </a:solidFill>
                          <a:latin typeface="Times New Roman" panose="02020603050405020304" pitchFamily="18" charset="0"/>
                          <a:cs typeface="Times New Roman" panose="02020603050405020304" pitchFamily="18" charset="0"/>
                        </a:rPr>
                        <a:t> nước pháp quyền tư sản</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FF0000"/>
                          </a:solidFill>
                          <a:latin typeface="Times New Roman" panose="02020603050405020304" pitchFamily="18" charset="0"/>
                          <a:cs typeface="Times New Roman" panose="02020603050405020304" pitchFamily="18" charset="0"/>
                        </a:rPr>
                        <a:t>Nh</a:t>
                      </a:r>
                      <a:r>
                        <a:rPr lang="en-US" alt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FF0000"/>
                          </a:solidFill>
                          <a:latin typeface="Times New Roman" panose="02020603050405020304" pitchFamily="18" charset="0"/>
                          <a:cs typeface="Times New Roman" panose="02020603050405020304" pitchFamily="18" charset="0"/>
                        </a:rPr>
                        <a:t> nước pháp quyền XHCN</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82296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FF0000"/>
                          </a:solidFill>
                          <a:latin typeface="Times New Roman" panose="02020603050405020304" pitchFamily="18" charset="0"/>
                          <a:cs typeface="Times New Roman" panose="02020603050405020304" pitchFamily="18" charset="0"/>
                        </a:rPr>
                        <a:t>Giai cấp</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gradFill rotWithShape="1">
                      <a:gsLst>
                        <a:gs pos="0">
                          <a:schemeClr val="accent1"/>
                        </a:gs>
                        <a:gs pos="50000">
                          <a:schemeClr val="bg1"/>
                        </a:gs>
                        <a:gs pos="100000">
                          <a:schemeClr val="accent1"/>
                        </a:gs>
                      </a:gsLst>
                      <a:lin ang="5400000" scaled="1"/>
                      <a:tileRect/>
                    </a:gra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0000FF"/>
                          </a:solidFill>
                          <a:latin typeface="Times New Roman" panose="02020603050405020304" pitchFamily="18" charset="0"/>
                          <a:cs typeface="Times New Roman" panose="02020603050405020304" pitchFamily="18" charset="0"/>
                        </a:rPr>
                        <a:t>Thiểu số giai cấp</a:t>
                      </a:r>
                    </a:p>
                    <a:p>
                      <a:pPr lvl="0" algn="ctr" eaLnBrk="1" hangingPunct="1">
                        <a:buNone/>
                      </a:pPr>
                      <a:r>
                        <a:rPr lang="en-US" altLang="vi-VN" sz="2400" b="1" dirty="0">
                          <a:solidFill>
                            <a:srgbClr val="0000FF"/>
                          </a:solidFill>
                          <a:latin typeface="Times New Roman" panose="02020603050405020304" pitchFamily="18" charset="0"/>
                          <a:cs typeface="Times New Roman" panose="02020603050405020304" pitchFamily="18" charset="0"/>
                        </a:rPr>
                        <a:t> tư sản.</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0000FF"/>
                          </a:solidFill>
                          <a:latin typeface="Times New Roman" panose="02020603050405020304" pitchFamily="18" charset="0"/>
                          <a:cs typeface="Times New Roman" panose="02020603050405020304" pitchFamily="18" charset="0"/>
                        </a:rPr>
                        <a:t>Đa số nhân dân</a:t>
                      </a:r>
                    </a:p>
                    <a:p>
                      <a:pPr lvl="0" algn="ctr" eaLnBrk="1" hangingPunct="1">
                        <a:buNone/>
                      </a:pPr>
                      <a:r>
                        <a:rPr lang="en-US" altLang="vi-VN" sz="2400" b="1" dirty="0">
                          <a:solidFill>
                            <a:srgbClr val="0000FF"/>
                          </a:solidFill>
                          <a:latin typeface="Times New Roman" panose="02020603050405020304" pitchFamily="18" charset="0"/>
                          <a:cs typeface="Times New Roman" panose="02020603050405020304" pitchFamily="18" charset="0"/>
                        </a:rPr>
                        <a:t> lao động.</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5448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FF0000"/>
                          </a:solidFill>
                          <a:latin typeface="Times New Roman" panose="02020603050405020304" pitchFamily="18" charset="0"/>
                          <a:cs typeface="Times New Roman" panose="02020603050405020304" pitchFamily="18" charset="0"/>
                        </a:rPr>
                        <a:t>Phục vụ giai cấp</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gradFill rotWithShape="1">
                      <a:gsLst>
                        <a:gs pos="0">
                          <a:schemeClr val="accent1"/>
                        </a:gs>
                        <a:gs pos="50000">
                          <a:schemeClr val="bg1"/>
                        </a:gs>
                        <a:gs pos="100000">
                          <a:schemeClr val="accent1"/>
                        </a:gs>
                      </a:gsLst>
                      <a:lin ang="5400000" scaled="1"/>
                      <a:tileRect/>
                    </a:gra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0000FF"/>
                          </a:solidFill>
                          <a:latin typeface="Times New Roman" panose="02020603050405020304" pitchFamily="18" charset="0"/>
                          <a:cs typeface="Times New Roman" panose="02020603050405020304" pitchFamily="18" charset="0"/>
                        </a:rPr>
                        <a:t>Thể hiện ý chí v</a:t>
                      </a:r>
                      <a:r>
                        <a:rPr lang="en-US" alt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 bảo vệ lợi ích của giai cấp tư sản.</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0000FF"/>
                          </a:solidFill>
                          <a:latin typeface="Times New Roman" panose="02020603050405020304" pitchFamily="18" charset="0"/>
                          <a:cs typeface="Times New Roman" panose="02020603050405020304" pitchFamily="18" charset="0"/>
                        </a:rPr>
                        <a:t>Do nhân lập nên v</a:t>
                      </a:r>
                      <a:r>
                        <a:rPr lang="en-US" alt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 bảo vệ lợi ích của to</a:t>
                      </a:r>
                      <a:r>
                        <a:rPr lang="en-US" alt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n thể nhân dân lao động.</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checkerboard(across)">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2. 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955675"/>
            <a:ext cx="8862695"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a. Thế nào là nhà nước pháp quyền xã hội chủ nghĩa Việt Nam</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882015" y="1582420"/>
            <a:ext cx="7502525" cy="460375"/>
          </a:xfrm>
          <a:prstGeom prst="rect">
            <a:avLst/>
          </a:prstGeom>
          <a:noFill/>
        </p:spPr>
        <p:txBody>
          <a:bodyPr wrap="square" rtlCol="0" anchor="t">
            <a:spAutoFit/>
          </a:bodyPr>
          <a:lstStyle/>
          <a:p>
            <a:pPr marL="0" indent="0" algn="ctr">
              <a:buClrTx/>
              <a:buSzTx/>
            </a:pPr>
            <a:r>
              <a:rPr lang="vi-VN" altLang="en-US" sz="2400" dirty="0">
                <a:solidFill>
                  <a:srgbClr val="FF0000"/>
                </a:solidFill>
                <a:latin typeface="Times New Roman" panose="02020603050405020304" pitchFamily="18" charset="0"/>
                <a:cs typeface="Times New Roman" panose="02020603050405020304" pitchFamily="18" charset="0"/>
                <a:sym typeface="+mn-ea"/>
              </a:rPr>
              <a:t>N</a:t>
            </a:r>
            <a:r>
              <a:rPr lang="en-US" altLang="vi-VN" sz="2400" dirty="0">
                <a:solidFill>
                  <a:srgbClr val="FF0000"/>
                </a:solidFill>
                <a:latin typeface="Times New Roman" panose="02020603050405020304" pitchFamily="18" charset="0"/>
                <a:cs typeface="Times New Roman" panose="02020603050405020304" pitchFamily="18" charset="0"/>
                <a:sym typeface="+mn-ea"/>
              </a:rPr>
              <a:t>hà nước pháp quyền </a:t>
            </a:r>
            <a:r>
              <a:rPr lang="vi-VN" altLang="en-US" sz="2400" dirty="0">
                <a:solidFill>
                  <a:srgbClr val="FF0000"/>
                </a:solidFill>
                <a:latin typeface="Times New Roman" panose="02020603050405020304" pitchFamily="18" charset="0"/>
                <a:cs typeface="Times New Roman" panose="02020603050405020304" pitchFamily="18" charset="0"/>
                <a:sym typeface="+mn-ea"/>
              </a:rPr>
              <a:t>xã hội chủ nghĩa Việt Nam là gì?</a:t>
            </a:r>
          </a:p>
        </p:txBody>
      </p:sp>
      <p:sp>
        <p:nvSpPr>
          <p:cNvPr id="436227" name="Rectangle 3"/>
          <p:cNvSpPr>
            <a:spLocks noGrp="1"/>
          </p:cNvSpPr>
          <p:nvPr>
            <p:ph idx="1"/>
          </p:nvPr>
        </p:nvSpPr>
        <p:spPr>
          <a:xfrm>
            <a:off x="457200" y="2171065"/>
            <a:ext cx="8229600" cy="1668145"/>
          </a:xfrm>
          <a:ln>
            <a:solidFill>
              <a:srgbClr val="003300"/>
            </a:solidFill>
          </a:ln>
        </p:spPr>
        <p:txBody>
          <a:bodyPr vert="horz" wrap="square" lIns="91440" tIns="45720" rIns="91440" bIns="45720" anchor="t"/>
          <a:lstStyle/>
          <a:p>
            <a:pPr marL="0" indent="0" algn="l">
              <a:buNone/>
            </a:pPr>
            <a:r>
              <a:rPr lang="en-US" altLang="vi-VN" sz="2400" b="1" u="sng" dirty="0">
                <a:solidFill>
                  <a:srgbClr val="0000FF"/>
                </a:solidFill>
                <a:latin typeface="Times New Roman" panose="02020603050405020304" pitchFamily="18" charset="0"/>
                <a:cs typeface="Times New Roman" panose="02020603050405020304" pitchFamily="18" charset="0"/>
              </a:rPr>
              <a:t>Khái niệm</a:t>
            </a:r>
            <a:r>
              <a:rPr lang="en-US" altLang="vi-VN" sz="2400" b="1" dirty="0">
                <a:solidFill>
                  <a:srgbClr val="0000FF"/>
                </a:solidFill>
                <a:latin typeface="Times New Roman" panose="02020603050405020304" pitchFamily="18" charset="0"/>
                <a:cs typeface="Times New Roman" panose="02020603050405020304" pitchFamily="18" charset="0"/>
              </a:rPr>
              <a:t>: Nhà nước pháp quyền XHCN Việt Nam là Nhà nước </a:t>
            </a:r>
            <a:r>
              <a:rPr lang="en-US" altLang="vi-VN" sz="2400" b="1" i="1" dirty="0">
                <a:solidFill>
                  <a:srgbClr val="FF0000"/>
                </a:solidFill>
                <a:latin typeface="Times New Roman" panose="02020603050405020304" pitchFamily="18" charset="0"/>
                <a:cs typeface="Times New Roman" panose="02020603050405020304" pitchFamily="18" charset="0"/>
              </a:rPr>
              <a:t>của nhân dân, do nhân dân, vì</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i="1" dirty="0">
                <a:solidFill>
                  <a:srgbClr val="FF0000"/>
                </a:solidFill>
                <a:latin typeface="Times New Roman" panose="02020603050405020304" pitchFamily="18" charset="0"/>
                <a:cs typeface="Times New Roman" panose="02020603050405020304" pitchFamily="18" charset="0"/>
              </a:rPr>
              <a:t>nhân dân</a:t>
            </a:r>
            <a:r>
              <a:rPr lang="en-US" altLang="vi-VN" sz="2400" b="1" dirty="0">
                <a:solidFill>
                  <a:srgbClr val="0000FF"/>
                </a:solidFill>
                <a:latin typeface="Times New Roman" panose="02020603050405020304" pitchFamily="18" charset="0"/>
                <a:cs typeface="Times New Roman" panose="02020603050405020304" pitchFamily="18" charset="0"/>
              </a:rPr>
              <a:t>, quản lý mọi mặt của đời sống xã hội bằng pháp luật, do Đảng Cộng sản Việt Nam lãnh đạo.</a:t>
            </a:r>
          </a:p>
        </p:txBody>
      </p:sp>
      <p:pic>
        <p:nvPicPr>
          <p:cNvPr id="436228" name="Picture 4" descr="hop"/>
          <p:cNvPicPr>
            <a:picLocks noChangeAspect="1"/>
          </p:cNvPicPr>
          <p:nvPr/>
        </p:nvPicPr>
        <p:blipFill>
          <a:blip r:embed="rId3"/>
          <a:stretch>
            <a:fillRect/>
          </a:stretch>
        </p:blipFill>
        <p:spPr>
          <a:xfrm>
            <a:off x="457835" y="3959860"/>
            <a:ext cx="4069715" cy="2533650"/>
          </a:xfrm>
          <a:prstGeom prst="rect">
            <a:avLst/>
          </a:prstGeom>
          <a:noFill/>
          <a:ln w="9525">
            <a:noFill/>
          </a:ln>
        </p:spPr>
      </p:pic>
      <p:pic>
        <p:nvPicPr>
          <p:cNvPr id="436229" name="Picture 5" descr="052009quochoi2"/>
          <p:cNvPicPr>
            <a:picLocks noChangeAspect="1"/>
          </p:cNvPicPr>
          <p:nvPr/>
        </p:nvPicPr>
        <p:blipFill>
          <a:blip r:embed="rId4"/>
          <a:stretch>
            <a:fillRect/>
          </a:stretch>
        </p:blipFill>
        <p:spPr>
          <a:xfrm>
            <a:off x="4674235" y="3947160"/>
            <a:ext cx="4043045" cy="25177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36227">
                                            <p:txEl>
                                              <p:pRg st="0" end="0"/>
                                            </p:txEl>
                                          </p:spTgt>
                                        </p:tgtEl>
                                        <p:attrNameLst>
                                          <p:attrName>style.visibility</p:attrName>
                                        </p:attrNameLst>
                                      </p:cBhvr>
                                      <p:to>
                                        <p:strVal val="visible"/>
                                      </p:to>
                                    </p:set>
                                    <p:animEffect transition="in" filter="box(in)">
                                      <p:cBhvr>
                                        <p:cTn id="12" dur="2000"/>
                                        <p:tgtEl>
                                          <p:spTgt spid="436227">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36228"/>
                                        </p:tgtEl>
                                        <p:attrNameLst>
                                          <p:attrName>style.visibility</p:attrName>
                                        </p:attrNameLst>
                                      </p:cBhvr>
                                      <p:to>
                                        <p:strVal val="visible"/>
                                      </p:to>
                                    </p:set>
                                    <p:animEffect transition="in" filter="box(in)">
                                      <p:cBhvr>
                                        <p:cTn id="15" dur="2000"/>
                                        <p:tgtEl>
                                          <p:spTgt spid="436228"/>
                                        </p:tgtEl>
                                      </p:cBhvr>
                                    </p:animEffect>
                                  </p:childTnLst>
                                </p:cTn>
                              </p:par>
                              <p:par>
                                <p:cTn id="16" presetID="4" presetClass="entr" presetSubtype="16" fill="hold" nodeType="withEffect">
                                  <p:stCondLst>
                                    <p:cond delay="0"/>
                                  </p:stCondLst>
                                  <p:childTnLst>
                                    <p:set>
                                      <p:cBhvr>
                                        <p:cTn id="17" dur="1" fill="hold">
                                          <p:stCondLst>
                                            <p:cond delay="0"/>
                                          </p:stCondLst>
                                        </p:cTn>
                                        <p:tgtEl>
                                          <p:spTgt spid="436229"/>
                                        </p:tgtEl>
                                        <p:attrNameLst>
                                          <p:attrName>style.visibility</p:attrName>
                                        </p:attrNameLst>
                                      </p:cBhvr>
                                      <p:to>
                                        <p:strVal val="visible"/>
                                      </p:to>
                                    </p:set>
                                    <p:animEffect transition="in" filter="box(in)">
                                      <p:cBhvr>
                                        <p:cTn id="18" dur="2000"/>
                                        <p:tgtEl>
                                          <p:spTgt spid="436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6227"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2. 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955675"/>
            <a:ext cx="8862695"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a. Thế nào là nhà nước pháp quyền xã hội chủ nghĩa Việt Nam</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pic>
        <p:nvPicPr>
          <p:cNvPr id="7174" name="Picture 3"/>
          <p:cNvPicPr>
            <a:picLocks noGrp="1" noChangeAspect="1"/>
          </p:cNvPicPr>
          <p:nvPr>
            <p:ph/>
          </p:nvPr>
        </p:nvPicPr>
        <p:blipFill>
          <a:blip r:embed="rId3"/>
          <a:stretch>
            <a:fillRect/>
          </a:stretch>
        </p:blipFill>
        <p:spPr>
          <a:xfrm>
            <a:off x="28575" y="2133600"/>
            <a:ext cx="2133600" cy="2133600"/>
          </a:xfrm>
          <a:prstGeom prst="rect">
            <a:avLst/>
          </a:prstGeom>
          <a:noFill/>
          <a:ln w="9525">
            <a:noFill/>
          </a:ln>
        </p:spPr>
      </p:pic>
      <p:sp>
        <p:nvSpPr>
          <p:cNvPr id="437251" name="Rectangle 3"/>
          <p:cNvSpPr>
            <a:spLocks noGrp="1"/>
          </p:cNvSpPr>
          <p:nvPr>
            <p:ph idx="1"/>
          </p:nvPr>
        </p:nvSpPr>
        <p:spPr>
          <a:xfrm>
            <a:off x="2162175" y="1676400"/>
            <a:ext cx="6852285" cy="2876550"/>
          </a:xfrm>
          <a:ln>
            <a:solidFill>
              <a:srgbClr val="003300"/>
            </a:solidFill>
          </a:ln>
        </p:spPr>
        <p:txBody>
          <a:bodyPr vert="horz" wrap="square" lIns="91440" tIns="45720" rIns="91440" bIns="45720" anchor="t"/>
          <a:lstStyle/>
          <a:p>
            <a:pPr marL="0" indent="0" algn="l">
              <a:buNone/>
            </a:pPr>
            <a:r>
              <a:rPr lang="en-US" altLang="vi-VN" sz="2400" b="1" dirty="0">
                <a:solidFill>
                  <a:srgbClr val="FF0000"/>
                </a:solidFill>
                <a:latin typeface="Times New Roman" panose="02020603050405020304" pitchFamily="18" charset="0"/>
                <a:cs typeface="Times New Roman" panose="02020603050405020304" pitchFamily="18" charset="0"/>
              </a:rPr>
              <a:t>Trong Hiến Pháp năm </a:t>
            </a:r>
            <a:r>
              <a:rPr lang="vi-VN" altLang="en-US" sz="2400" b="1" dirty="0">
                <a:solidFill>
                  <a:srgbClr val="FF0000"/>
                </a:solidFill>
                <a:latin typeface="Times New Roman" panose="02020603050405020304" pitchFamily="18" charset="0"/>
                <a:cs typeface="Times New Roman" panose="02020603050405020304" pitchFamily="18" charset="0"/>
              </a:rPr>
              <a:t>2013</a:t>
            </a:r>
            <a:r>
              <a:rPr lang="en-US" altLang="vi-VN" sz="2400" b="1" dirty="0">
                <a:solidFill>
                  <a:srgbClr val="FF0000"/>
                </a:solidFill>
                <a:latin typeface="Times New Roman" panose="02020603050405020304" pitchFamily="18" charset="0"/>
                <a:cs typeface="Times New Roman" panose="02020603050405020304" pitchFamily="18" charset="0"/>
              </a:rPr>
              <a:t> của Nhà nước ta đã khẳng định rõ:</a:t>
            </a:r>
          </a:p>
          <a:p>
            <a:pPr marL="0" indent="0" algn="l">
              <a:buNone/>
            </a:pPr>
            <a:r>
              <a:rPr lang="en-US" altLang="vi-VN" sz="2400" b="1" dirty="0">
                <a:solidFill>
                  <a:srgbClr val="0000FF"/>
                </a:solidFill>
                <a:latin typeface="Times New Roman" panose="02020603050405020304" pitchFamily="18" charset="0"/>
                <a:cs typeface="Times New Roman" panose="02020603050405020304" pitchFamily="18" charset="0"/>
              </a:rPr>
              <a:t>“ Nhà nước CHXHCN Việt Nam là một Nhà nước pháp quyền XHCN của dân, do dân, vì dân. Tất cả mọi quyền lực Nhà nước thuộc về tay nhân dân mà nền tảng là liên minh công nhân</a:t>
            </a:r>
            <a:r>
              <a:rPr lang="vi-VN" altLang="en-US" sz="2400" b="1" dirty="0">
                <a:solidFill>
                  <a:srgbClr val="0000FF"/>
                </a:solidFill>
                <a:latin typeface="Times New Roman" panose="02020603050405020304" pitchFamily="18" charset="0"/>
                <a:cs typeface="Times New Roman" panose="02020603050405020304" pitchFamily="18" charset="0"/>
              </a:rPr>
              <a:t>, </a:t>
            </a:r>
            <a:r>
              <a:rPr lang="en-US" altLang="vi-VN" sz="2400" b="1" dirty="0">
                <a:solidFill>
                  <a:srgbClr val="0000FF"/>
                </a:solidFill>
                <a:latin typeface="Times New Roman" panose="02020603050405020304" pitchFamily="18" charset="0"/>
                <a:cs typeface="Times New Roman" panose="02020603050405020304" pitchFamily="18" charset="0"/>
              </a:rPr>
              <a:t>nông dân và đội ngũ trí thức.”</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ox(in)">
                                      <p:cBhvr>
                                        <p:cTn id="7" dur="20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7251">
                                            <p:txEl>
                                              <p:pRg st="0" end="0"/>
                                            </p:txEl>
                                          </p:spTgt>
                                        </p:tgtEl>
                                        <p:attrNameLst>
                                          <p:attrName>style.visibility</p:attrName>
                                        </p:attrNameLst>
                                      </p:cBhvr>
                                      <p:to>
                                        <p:strVal val="visible"/>
                                      </p:to>
                                    </p:set>
                                    <p:animEffect transition="in" filter="blinds(horizontal)">
                                      <p:cBhvr>
                                        <p:cTn id="12" dur="2000"/>
                                        <p:tgtEl>
                                          <p:spTgt spid="4372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7251">
                                            <p:txEl>
                                              <p:pRg st="1" end="1"/>
                                            </p:txEl>
                                          </p:spTgt>
                                        </p:tgtEl>
                                        <p:attrNameLst>
                                          <p:attrName>style.visibility</p:attrName>
                                        </p:attrNameLst>
                                      </p:cBhvr>
                                      <p:to>
                                        <p:strVal val="visible"/>
                                      </p:to>
                                    </p:set>
                                    <p:animEffect transition="in" filter="blinds(horizontal)">
                                      <p:cBhvr>
                                        <p:cTn id="17" dur="2000"/>
                                        <p:tgtEl>
                                          <p:spTgt spid="437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2. 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955675"/>
            <a:ext cx="8862695"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b. Bản chất của nhà nước pháp quyền xã hội chủ nghĩa Việt Nam</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422917" name="Rectangle 5"/>
          <p:cNvSpPr>
            <a:spLocks noGrp="1"/>
          </p:cNvSpPr>
          <p:nvPr>
            <p:ph idx="1"/>
          </p:nvPr>
        </p:nvSpPr>
        <p:spPr>
          <a:xfrm>
            <a:off x="403860" y="1601470"/>
            <a:ext cx="8569960" cy="603885"/>
          </a:xfrm>
          <a:ln>
            <a:solidFill>
              <a:srgbClr val="003300"/>
            </a:solidFill>
          </a:ln>
        </p:spPr>
        <p:txBody>
          <a:bodyPr vert="horz" wrap="square" lIns="91440" tIns="45720" rIns="91440" bIns="45720" anchor="t"/>
          <a:lstStyle/>
          <a:p>
            <a:pPr marL="0" indent="0" algn="l">
              <a:buNone/>
            </a:pPr>
            <a:r>
              <a:rPr lang="en-US" altLang="vi-VN" sz="2400" b="1" dirty="0">
                <a:solidFill>
                  <a:srgbClr val="0000FF"/>
                </a:solidFill>
                <a:latin typeface="Times New Roman" panose="02020603050405020304" pitchFamily="18" charset="0"/>
                <a:cs typeface="Times New Roman" panose="02020603050405020304" pitchFamily="18" charset="0"/>
              </a:rPr>
              <a:t>- Nhà nước ta mang bản chất của giai cấp công nhân.</a:t>
            </a:r>
          </a:p>
        </p:txBody>
      </p:sp>
      <p:sp>
        <p:nvSpPr>
          <p:cNvPr id="3" name="Rectangle 5"/>
          <p:cNvSpPr>
            <a:spLocks noGrp="1"/>
          </p:cNvSpPr>
          <p:nvPr/>
        </p:nvSpPr>
        <p:spPr>
          <a:xfrm>
            <a:off x="403860" y="2462530"/>
            <a:ext cx="8569960" cy="991870"/>
          </a:xfrm>
          <a:prstGeom prst="rect">
            <a:avLst/>
          </a:prstGeom>
          <a:noFill/>
          <a:ln w="9525">
            <a:solidFill>
              <a:srgbClr val="003300"/>
            </a:solid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altLang="vi-VN" sz="2400" b="1" dirty="0">
                <a:solidFill>
                  <a:srgbClr val="0000FF"/>
                </a:solidFill>
                <a:latin typeface="Times New Roman" panose="02020603050405020304" pitchFamily="18" charset="0"/>
                <a:cs typeface="Times New Roman" panose="02020603050405020304" pitchFamily="18" charset="0"/>
              </a:rPr>
              <a:t>- Bản chất giai cấp công nhân của Nhà nước ta thể hiện tập trung nhất ở sự lãnh đạo của Đảng Cộng sản đối với nhà nước.</a:t>
            </a:r>
          </a:p>
        </p:txBody>
      </p:sp>
      <p:sp>
        <p:nvSpPr>
          <p:cNvPr id="4" name="Rectangle 5"/>
          <p:cNvSpPr>
            <a:spLocks noGrp="1"/>
          </p:cNvSpPr>
          <p:nvPr/>
        </p:nvSpPr>
        <p:spPr>
          <a:xfrm>
            <a:off x="403860" y="3742690"/>
            <a:ext cx="8569960" cy="948690"/>
          </a:xfrm>
          <a:prstGeom prst="rect">
            <a:avLst/>
          </a:prstGeom>
          <a:noFill/>
          <a:ln w="9525">
            <a:solidFill>
              <a:srgbClr val="003300"/>
            </a:solid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altLang="vi-VN" sz="2400" b="1" dirty="0">
                <a:solidFill>
                  <a:srgbClr val="0000FF"/>
                </a:solidFill>
                <a:latin typeface="Times New Roman" panose="02020603050405020304" pitchFamily="18" charset="0"/>
                <a:cs typeface="Times New Roman" panose="02020603050405020304" pitchFamily="18" charset="0"/>
              </a:rPr>
              <a:t>- Bản chất của giai cấp công nhân của Nhà nước ta </a:t>
            </a:r>
            <a:r>
              <a:rPr lang="vi-VN" altLang="en-US" sz="2400" b="1" dirty="0">
                <a:solidFill>
                  <a:srgbClr val="0000FF"/>
                </a:solidFill>
                <a:latin typeface="Times New Roman" panose="02020603050405020304" pitchFamily="18" charset="0"/>
                <a:cs typeface="Times New Roman" panose="02020603050405020304" pitchFamily="18" charset="0"/>
              </a:rPr>
              <a:t>bao hàm cả</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rPr>
              <a:t>tính nhân dân</a:t>
            </a:r>
            <a:r>
              <a:rPr lang="en-US" altLang="vi-VN" sz="2400" b="1" dirty="0">
                <a:solidFill>
                  <a:srgbClr val="0000FF"/>
                </a:solidFill>
                <a:latin typeface="Times New Roman" panose="02020603050405020304" pitchFamily="18" charset="0"/>
                <a:cs typeface="Times New Roman" panose="02020603050405020304" pitchFamily="18" charset="0"/>
              </a:rPr>
              <a:t> rộng rãi, </a:t>
            </a:r>
            <a:r>
              <a:rPr lang="en-US" altLang="vi-VN" sz="2400" b="1" dirty="0">
                <a:solidFill>
                  <a:srgbClr val="FF0000"/>
                </a:solidFill>
                <a:latin typeface="Times New Roman" panose="02020603050405020304" pitchFamily="18" charset="0"/>
                <a:cs typeface="Times New Roman" panose="02020603050405020304" pitchFamily="18" charset="0"/>
              </a:rPr>
              <a:t>tính dân tộc</a:t>
            </a:r>
            <a:r>
              <a:rPr lang="en-US" altLang="vi-VN" sz="2400" b="1" dirty="0">
                <a:solidFill>
                  <a:srgbClr val="0000FF"/>
                </a:solidFill>
                <a:latin typeface="Times New Roman" panose="02020603050405020304" pitchFamily="18" charset="0"/>
                <a:cs typeface="Times New Roman" panose="02020603050405020304" pitchFamily="18" charset="0"/>
              </a:rPr>
              <a:t> sâu sắc.</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2917">
                                            <p:bg/>
                                          </p:spTgt>
                                        </p:tgtEl>
                                        <p:attrNameLst>
                                          <p:attrName>style.visibility</p:attrName>
                                        </p:attrNameLst>
                                      </p:cBhvr>
                                      <p:to>
                                        <p:strVal val="visible"/>
                                      </p:to>
                                    </p:set>
                                    <p:anim calcmode="lin" valueType="num">
                                      <p:cBhvr additive="base">
                                        <p:cTn id="13" dur="500" fill="hold"/>
                                        <p:tgtEl>
                                          <p:spTgt spid="42291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2291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2917">
                                            <p:txEl>
                                              <p:pRg st="0" end="0"/>
                                            </p:txEl>
                                          </p:spTgt>
                                        </p:tgtEl>
                                        <p:attrNameLst>
                                          <p:attrName>style.visibility</p:attrName>
                                        </p:attrNameLst>
                                      </p:cBhvr>
                                      <p:to>
                                        <p:strVal val="visible"/>
                                      </p:to>
                                    </p:set>
                                    <p:anim calcmode="lin" valueType="num">
                                      <p:cBhvr additive="base">
                                        <p:cTn id="19" dur="500" fill="hold"/>
                                        <p:tgtEl>
                                          <p:spTgt spid="4229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29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422917" grpId="0" build="p"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4"/>
          <p:cNvSpPr>
            <a:spLocks noGrp="1"/>
          </p:cNvSpPr>
          <p:nvPr>
            <p:ph type="title"/>
          </p:nvPr>
        </p:nvSpPr>
        <p:spPr>
          <a:xfrm>
            <a:off x="2209800" y="381000"/>
            <a:ext cx="4800600" cy="1143000"/>
          </a:xfrm>
        </p:spPr>
        <p:txBody>
          <a:bodyPr vert="horz" wrap="square" lIns="91440" tIns="45720" rIns="91440" bIns="45720" anchor="ctr"/>
          <a:lstStyle/>
          <a:p>
            <a:pPr eaLnBrk="1" hangingPunct="1"/>
            <a:r>
              <a:rPr lang="en-US" altLang="vi-VN" sz="2800" b="1" dirty="0">
                <a:solidFill>
                  <a:srgbClr val="CC0099"/>
                </a:solidFill>
              </a:rPr>
              <a:t>NỘI DUNG BÀI HỌC</a:t>
            </a:r>
          </a:p>
        </p:txBody>
      </p:sp>
      <p:sp>
        <p:nvSpPr>
          <p:cNvPr id="3080" name="Rectangle 8"/>
          <p:cNvSpPr/>
          <p:nvPr/>
        </p:nvSpPr>
        <p:spPr>
          <a:xfrm>
            <a:off x="0" y="1524000"/>
            <a:ext cx="9144000" cy="460375"/>
          </a:xfrm>
          <a:prstGeom prst="rect">
            <a:avLst/>
          </a:prstGeom>
          <a:noFill/>
          <a:ln w="9525">
            <a:noFill/>
          </a:ln>
        </p:spPr>
        <p:txBody>
          <a:bodyPr anchor="t">
            <a:spAutoFit/>
          </a:bodyPr>
          <a:lstStyle/>
          <a:p>
            <a:pPr>
              <a:spcBef>
                <a:spcPct val="20000"/>
              </a:spcBef>
            </a:pPr>
            <a:r>
              <a:rPr lang="en-US" altLang="vi-VN" sz="2400" dirty="0">
                <a:latin typeface="Times New Roman" panose="02020603050405020304" pitchFamily="18" charset="0"/>
                <a:cs typeface="Times New Roman" panose="02020603050405020304" pitchFamily="18" charset="0"/>
              </a:rPr>
              <a:t>1. </a:t>
            </a:r>
            <a:r>
              <a:rPr lang="vi-VN" altLang="en-US" sz="2400" dirty="0">
                <a:latin typeface="Times New Roman" panose="02020603050405020304" pitchFamily="18" charset="0"/>
                <a:cs typeface="Times New Roman" panose="02020603050405020304" pitchFamily="18" charset="0"/>
              </a:rPr>
              <a:t>Nguồn gốc và bản chất của Nhà nước</a:t>
            </a:r>
            <a:endParaRPr lang="vi-VN" altLang="en-US"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227965" y="2164715"/>
            <a:ext cx="4593590" cy="460375"/>
          </a:xfrm>
          <a:prstGeom prst="rect">
            <a:avLst/>
          </a:prstGeom>
          <a:noFill/>
          <a:ln w="9525">
            <a:noFill/>
          </a:ln>
        </p:spPr>
        <p:txBody>
          <a:bodyPr wrap="square" anchor="t">
            <a:spAutoFit/>
          </a:bodyPr>
          <a:lstStyle/>
          <a:p>
            <a:pPr eaLnBrk="0" hangingPunct="0"/>
            <a:r>
              <a:rPr lang="en-US" altLang="vi-VN"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Nguồn gốc của Nhà nước</a:t>
            </a:r>
          </a:p>
        </p:txBody>
      </p:sp>
      <p:sp>
        <p:nvSpPr>
          <p:cNvPr id="6" name="TextBox 1"/>
          <p:cNvSpPr txBox="1"/>
          <p:nvPr/>
        </p:nvSpPr>
        <p:spPr>
          <a:xfrm>
            <a:off x="227965" y="2657475"/>
            <a:ext cx="4593590" cy="645160"/>
          </a:xfrm>
          <a:prstGeom prst="rect">
            <a:avLst/>
          </a:prstGeom>
          <a:noFill/>
          <a:ln w="9525">
            <a:noFill/>
          </a:ln>
        </p:spPr>
        <p:txBody>
          <a:bodyPr wrap="square" anchor="t">
            <a:spAutoFit/>
          </a:bodyPr>
          <a:lstStyle/>
          <a:p>
            <a:pPr eaLnBrk="0" hangingPunct="0">
              <a:lnSpc>
                <a:spcPct val="150000"/>
              </a:lnSpc>
            </a:pPr>
            <a:r>
              <a:rPr lang="en-US" altLang="vi-VN"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Bản chất của Nhà nước</a:t>
            </a:r>
          </a:p>
        </p:txBody>
      </p:sp>
      <p:sp>
        <p:nvSpPr>
          <p:cNvPr id="4108" name="TextBox 1"/>
          <p:cNvSpPr txBox="1"/>
          <p:nvPr/>
        </p:nvSpPr>
        <p:spPr>
          <a:xfrm>
            <a:off x="661670" y="-47307"/>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ircle(in)">
                                      <p:cBhvr>
                                        <p:cTn id="7" dur="20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circle(in)">
                                      <p:cBhvr>
                                        <p:cTn id="12" dur="20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512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2. 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955675"/>
            <a:ext cx="8862695"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b. Bản chất của nhà nước pháp quyền xã hội chủ nghĩa Việt Nam</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473090" name="Text Box 2"/>
          <p:cNvSpPr txBox="1"/>
          <p:nvPr/>
        </p:nvSpPr>
        <p:spPr>
          <a:xfrm>
            <a:off x="832485" y="3364865"/>
            <a:ext cx="1734185" cy="1168400"/>
          </a:xfrm>
          <a:prstGeom prst="rect">
            <a:avLst/>
          </a:prstGeom>
          <a:gradFill rotWithShape="1">
            <a:gsLst>
              <a:gs pos="0">
                <a:schemeClr val="bg1"/>
              </a:gs>
              <a:gs pos="100000">
                <a:srgbClr val="99CCFF"/>
              </a:gs>
            </a:gsLst>
            <a:lin ang="18900000" scaled="1"/>
            <a:tileRect/>
          </a:gradFill>
          <a:ln w="19050" cap="flat" cmpd="sng">
            <a:solidFill>
              <a:schemeClr val="accent2"/>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Tính </a:t>
            </a:r>
          </a:p>
          <a:p>
            <a:pPr marL="0" lvl="0" indent="0" algn="ctr">
              <a:spcBef>
                <a:spcPct val="5000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nhân dân</a:t>
            </a:r>
            <a:endPar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5604" name="Text Box 4"/>
          <p:cNvSpPr txBox="1"/>
          <p:nvPr/>
        </p:nvSpPr>
        <p:spPr>
          <a:xfrm>
            <a:off x="3586480" y="3577590"/>
            <a:ext cx="4648200" cy="521970"/>
          </a:xfrm>
          <a:prstGeom prst="rect">
            <a:avLst/>
          </a:prstGeom>
          <a:noFill/>
          <a:ln w="19050">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50000"/>
              </a:spcBef>
              <a:buFontTx/>
              <a:buNone/>
            </a:pPr>
            <a:endParaRPr lang="vi-VN" altLang="vi-VN"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73099" name="Rectangle 11"/>
          <p:cNvSpPr>
            <a:spLocks noGrp="1" noChangeArrowheads="1"/>
          </p:cNvSpPr>
          <p:nvPr>
            <p:ph idx="1"/>
          </p:nvPr>
        </p:nvSpPr>
        <p:spPr>
          <a:xfrm>
            <a:off x="3738880" y="5168900"/>
            <a:ext cx="4597400" cy="1333500"/>
          </a:xfrm>
          <a:gradFill rotWithShape="1">
            <a:gsLst>
              <a:gs pos="0">
                <a:srgbClr val="CCFFFF"/>
              </a:gs>
              <a:gs pos="50000">
                <a:schemeClr val="bg1"/>
              </a:gs>
              <a:gs pos="100000">
                <a:srgbClr val="CCFFFF"/>
              </a:gs>
            </a:gsLst>
            <a:lin ang="5400000" scaled="1"/>
          </a:gradFill>
          <a:ln>
            <a:solidFill>
              <a:schemeClr val="tx2"/>
            </a:solid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Nhà nước là công cụ chủ yếu để nhân dân thực hiện quyền làm chủ của mình</a:t>
            </a:r>
          </a:p>
        </p:txBody>
      </p:sp>
      <p:sp>
        <p:nvSpPr>
          <p:cNvPr id="473100" name="Rectangle 12"/>
          <p:cNvSpPr>
            <a:spLocks noChangeArrowheads="1"/>
          </p:cNvSpPr>
          <p:nvPr/>
        </p:nvSpPr>
        <p:spPr bwMode="auto">
          <a:xfrm>
            <a:off x="3738880" y="3359150"/>
            <a:ext cx="4596765" cy="1469390"/>
          </a:xfrm>
          <a:prstGeom prst="rect">
            <a:avLst/>
          </a:prstGeom>
          <a:gradFill rotWithShape="1">
            <a:gsLst>
              <a:gs pos="0">
                <a:srgbClr val="CCFFFF"/>
              </a:gs>
              <a:gs pos="50000">
                <a:schemeClr val="bg1"/>
              </a:gs>
              <a:gs pos="100000">
                <a:srgbClr val="CCFFFF"/>
              </a:gs>
            </a:gsLst>
            <a:lin ang="5400000" scaled="1"/>
          </a:gradFill>
          <a:ln w="9525">
            <a:solidFill>
              <a:schemeClr val="tx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5000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 Nh</a:t>
            </a:r>
            <a:r>
              <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à</a:t>
            </a:r>
            <a:r>
              <a:rPr lang="en-US" altLang="vi-VN" sz="2800" b="1" dirty="0">
                <a:solidFill>
                  <a:srgbClr val="FF0000"/>
                </a:solidFill>
                <a:latin typeface="Times New Roman" panose="02020603050405020304" pitchFamily="18" charset="0"/>
                <a:cs typeface="Times New Roman" panose="02020603050405020304" pitchFamily="18" charset="0"/>
              </a:rPr>
              <a:t> nước thể hiện ý chí, lợi ích v</a:t>
            </a:r>
            <a:r>
              <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à</a:t>
            </a:r>
            <a:r>
              <a:rPr lang="en-US" altLang="vi-VN" sz="2800" b="1" dirty="0">
                <a:solidFill>
                  <a:srgbClr val="FF0000"/>
                </a:solidFill>
                <a:latin typeface="Times New Roman" panose="02020603050405020304" pitchFamily="18" charset="0"/>
                <a:cs typeface="Times New Roman" panose="02020603050405020304" pitchFamily="18" charset="0"/>
              </a:rPr>
              <a:t> nguyện vọng của nhân dân</a:t>
            </a:r>
            <a:endPar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73101" name="Rectangle 13"/>
          <p:cNvSpPr>
            <a:spLocks noChangeArrowheads="1"/>
          </p:cNvSpPr>
          <p:nvPr/>
        </p:nvSpPr>
        <p:spPr bwMode="auto">
          <a:xfrm>
            <a:off x="3738880" y="1697990"/>
            <a:ext cx="4596765" cy="1244600"/>
          </a:xfrm>
          <a:prstGeom prst="rect">
            <a:avLst/>
          </a:prstGeom>
          <a:gradFill rotWithShape="1">
            <a:gsLst>
              <a:gs pos="0">
                <a:srgbClr val="CCFFFF"/>
              </a:gs>
              <a:gs pos="50000">
                <a:schemeClr val="bg1"/>
              </a:gs>
              <a:gs pos="100000">
                <a:srgbClr val="CCFFFF"/>
              </a:gs>
            </a:gsLst>
            <a:lin ang="5400000" scaled="1"/>
          </a:gradFill>
          <a:ln w="9525">
            <a:solidFill>
              <a:schemeClr val="tx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90000"/>
              </a:lnSpc>
              <a:spcBef>
                <a:spcPct val="5000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  Nh</a:t>
            </a:r>
            <a:r>
              <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à</a:t>
            </a:r>
            <a:r>
              <a:rPr lang="en-US" altLang="vi-VN" sz="2800" b="1" dirty="0">
                <a:solidFill>
                  <a:srgbClr val="FF0000"/>
                </a:solidFill>
                <a:latin typeface="Times New Roman" panose="02020603050405020304" pitchFamily="18" charset="0"/>
                <a:cs typeface="Times New Roman" panose="02020603050405020304" pitchFamily="18" charset="0"/>
              </a:rPr>
              <a:t> nước của dân, do nhân dân lập nên v</a:t>
            </a:r>
            <a:r>
              <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à</a:t>
            </a:r>
            <a:r>
              <a:rPr lang="en-US" altLang="vi-VN" sz="2800" b="1" dirty="0">
                <a:solidFill>
                  <a:srgbClr val="FF0000"/>
                </a:solidFill>
                <a:latin typeface="Times New Roman" panose="02020603050405020304" pitchFamily="18" charset="0"/>
                <a:cs typeface="Times New Roman" panose="02020603050405020304" pitchFamily="18" charset="0"/>
              </a:rPr>
              <a:t> nhân dân tham gia quản lí</a:t>
            </a:r>
            <a:endPar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73104" name="Line 16"/>
          <p:cNvSpPr/>
          <p:nvPr/>
        </p:nvSpPr>
        <p:spPr>
          <a:xfrm>
            <a:off x="2672080" y="2301875"/>
            <a:ext cx="635" cy="3607435"/>
          </a:xfrm>
          <a:prstGeom prst="line">
            <a:avLst/>
          </a:prstGeom>
          <a:ln w="38100" cap="flat" cmpd="sng">
            <a:solidFill>
              <a:schemeClr val="tx1"/>
            </a:solidFill>
            <a:prstDash val="solid"/>
            <a:headEnd type="none" w="med" len="med"/>
            <a:tailEnd type="none" w="med" len="med"/>
          </a:ln>
        </p:spPr>
      </p:sp>
      <p:sp>
        <p:nvSpPr>
          <p:cNvPr id="473105" name="Line 17"/>
          <p:cNvSpPr/>
          <p:nvPr/>
        </p:nvSpPr>
        <p:spPr>
          <a:xfrm>
            <a:off x="2672080" y="2302510"/>
            <a:ext cx="1066800" cy="0"/>
          </a:xfrm>
          <a:prstGeom prst="line">
            <a:avLst/>
          </a:prstGeom>
          <a:ln w="38100" cap="flat" cmpd="sng">
            <a:solidFill>
              <a:schemeClr val="tx1"/>
            </a:solidFill>
            <a:prstDash val="solid"/>
            <a:headEnd type="none" w="med" len="med"/>
            <a:tailEnd type="triangle" w="med" len="med"/>
          </a:ln>
        </p:spPr>
      </p:sp>
      <p:sp>
        <p:nvSpPr>
          <p:cNvPr id="473106" name="Line 18"/>
          <p:cNvSpPr/>
          <p:nvPr/>
        </p:nvSpPr>
        <p:spPr>
          <a:xfrm>
            <a:off x="2672080" y="3980815"/>
            <a:ext cx="1066800" cy="0"/>
          </a:xfrm>
          <a:prstGeom prst="line">
            <a:avLst/>
          </a:prstGeom>
          <a:ln w="38100" cap="flat" cmpd="sng">
            <a:solidFill>
              <a:schemeClr val="tx1"/>
            </a:solidFill>
            <a:prstDash val="solid"/>
            <a:headEnd type="none" w="med" len="med"/>
            <a:tailEnd type="triangle" w="med" len="med"/>
          </a:ln>
        </p:spPr>
      </p:sp>
      <p:sp>
        <p:nvSpPr>
          <p:cNvPr id="473107" name="Line 19"/>
          <p:cNvSpPr/>
          <p:nvPr/>
        </p:nvSpPr>
        <p:spPr>
          <a:xfrm rot="180000" flipV="1">
            <a:off x="2673985" y="5818505"/>
            <a:ext cx="1064260" cy="62865"/>
          </a:xfrm>
          <a:prstGeom prst="line">
            <a:avLst/>
          </a:prstGeom>
          <a:ln w="38100" cap="flat" cmpd="sng">
            <a:solidFill>
              <a:schemeClr val="tx1"/>
            </a:solidFill>
            <a:prstDash val="solid"/>
            <a:headEnd type="none" w="med" len="med"/>
            <a:tailEnd type="triangle" w="med" len="med"/>
          </a:ln>
        </p:spPr>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3090"/>
                                        </p:tgtEl>
                                        <p:attrNameLst>
                                          <p:attrName>style.visibility</p:attrName>
                                        </p:attrNameLst>
                                      </p:cBhvr>
                                      <p:to>
                                        <p:strVal val="visible"/>
                                      </p:to>
                                    </p:set>
                                    <p:animEffect transition="in" filter="box(in)">
                                      <p:cBhvr>
                                        <p:cTn id="7" dur="500"/>
                                        <p:tgtEl>
                                          <p:spTgt spid="4730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3101"/>
                                        </p:tgtEl>
                                        <p:attrNameLst>
                                          <p:attrName>style.visibility</p:attrName>
                                        </p:attrNameLst>
                                      </p:cBhvr>
                                      <p:to>
                                        <p:strVal val="visible"/>
                                      </p:to>
                                    </p:set>
                                    <p:animEffect transition="in" filter="box(in)">
                                      <p:cBhvr>
                                        <p:cTn id="12" dur="500"/>
                                        <p:tgtEl>
                                          <p:spTgt spid="4731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73100"/>
                                        </p:tgtEl>
                                        <p:attrNameLst>
                                          <p:attrName>style.visibility</p:attrName>
                                        </p:attrNameLst>
                                      </p:cBhvr>
                                      <p:to>
                                        <p:strVal val="visible"/>
                                      </p:to>
                                    </p:set>
                                    <p:animEffect transition="in" filter="box(in)">
                                      <p:cBhvr>
                                        <p:cTn id="17" dur="500"/>
                                        <p:tgtEl>
                                          <p:spTgt spid="47310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73099">
                                            <p:bg/>
                                          </p:spTgt>
                                        </p:tgtEl>
                                        <p:attrNameLst>
                                          <p:attrName>style.visibility</p:attrName>
                                        </p:attrNameLst>
                                      </p:cBhvr>
                                      <p:to>
                                        <p:strVal val="visible"/>
                                      </p:to>
                                    </p:set>
                                    <p:animEffect transition="in" filter="box(in)">
                                      <p:cBhvr>
                                        <p:cTn id="22" dur="500"/>
                                        <p:tgtEl>
                                          <p:spTgt spid="473099">
                                            <p:bg/>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73099">
                                            <p:txEl>
                                              <p:pRg st="0" end="0"/>
                                            </p:txEl>
                                          </p:spTgt>
                                        </p:tgtEl>
                                        <p:attrNameLst>
                                          <p:attrName>style.visibility</p:attrName>
                                        </p:attrNameLst>
                                      </p:cBhvr>
                                      <p:to>
                                        <p:strVal val="visible"/>
                                      </p:to>
                                    </p:set>
                                    <p:animEffect transition="in" filter="box(in)">
                                      <p:cBhvr>
                                        <p:cTn id="27" dur="500"/>
                                        <p:tgtEl>
                                          <p:spTgt spid="473099">
                                            <p:txEl>
                                              <p:pRg st="0" end="0"/>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473104"/>
                                        </p:tgtEl>
                                        <p:attrNameLst>
                                          <p:attrName>style.visibility</p:attrName>
                                        </p:attrNameLst>
                                      </p:cBhvr>
                                      <p:to>
                                        <p:strVal val="visible"/>
                                      </p:to>
                                    </p:set>
                                    <p:animEffect transition="in" filter="diamond(in)">
                                      <p:cBhvr>
                                        <p:cTn id="30" dur="2000"/>
                                        <p:tgtEl>
                                          <p:spTgt spid="473104"/>
                                        </p:tgtEl>
                                      </p:cBhvr>
                                    </p:animEffect>
                                  </p:childTnLst>
                                </p:cTn>
                              </p:par>
                              <p:par>
                                <p:cTn id="31" presetID="8" presetClass="entr" presetSubtype="16" fill="hold" nodeType="withEffect">
                                  <p:stCondLst>
                                    <p:cond delay="0"/>
                                  </p:stCondLst>
                                  <p:childTnLst>
                                    <p:set>
                                      <p:cBhvr>
                                        <p:cTn id="32" dur="1" fill="hold">
                                          <p:stCondLst>
                                            <p:cond delay="0"/>
                                          </p:stCondLst>
                                        </p:cTn>
                                        <p:tgtEl>
                                          <p:spTgt spid="473105"/>
                                        </p:tgtEl>
                                        <p:attrNameLst>
                                          <p:attrName>style.visibility</p:attrName>
                                        </p:attrNameLst>
                                      </p:cBhvr>
                                      <p:to>
                                        <p:strVal val="visible"/>
                                      </p:to>
                                    </p:set>
                                    <p:animEffect transition="in" filter="diamond(in)">
                                      <p:cBhvr>
                                        <p:cTn id="33" dur="2000"/>
                                        <p:tgtEl>
                                          <p:spTgt spid="473105"/>
                                        </p:tgtEl>
                                      </p:cBhvr>
                                    </p:animEffect>
                                  </p:childTnLst>
                                </p:cTn>
                              </p:par>
                              <p:par>
                                <p:cTn id="34" presetID="8" presetClass="entr" presetSubtype="16" fill="hold" nodeType="withEffect">
                                  <p:stCondLst>
                                    <p:cond delay="0"/>
                                  </p:stCondLst>
                                  <p:childTnLst>
                                    <p:set>
                                      <p:cBhvr>
                                        <p:cTn id="35" dur="1" fill="hold">
                                          <p:stCondLst>
                                            <p:cond delay="0"/>
                                          </p:stCondLst>
                                        </p:cTn>
                                        <p:tgtEl>
                                          <p:spTgt spid="473106"/>
                                        </p:tgtEl>
                                        <p:attrNameLst>
                                          <p:attrName>style.visibility</p:attrName>
                                        </p:attrNameLst>
                                      </p:cBhvr>
                                      <p:to>
                                        <p:strVal val="visible"/>
                                      </p:to>
                                    </p:set>
                                    <p:animEffect transition="in" filter="diamond(in)">
                                      <p:cBhvr>
                                        <p:cTn id="36" dur="2000"/>
                                        <p:tgtEl>
                                          <p:spTgt spid="473106"/>
                                        </p:tgtEl>
                                      </p:cBhvr>
                                    </p:animEffect>
                                  </p:childTnLst>
                                </p:cTn>
                              </p:par>
                              <p:par>
                                <p:cTn id="37" presetID="8" presetClass="entr" presetSubtype="16" fill="hold" nodeType="withEffect">
                                  <p:stCondLst>
                                    <p:cond delay="0"/>
                                  </p:stCondLst>
                                  <p:childTnLst>
                                    <p:set>
                                      <p:cBhvr>
                                        <p:cTn id="38" dur="1" fill="hold">
                                          <p:stCondLst>
                                            <p:cond delay="0"/>
                                          </p:stCondLst>
                                        </p:cTn>
                                        <p:tgtEl>
                                          <p:spTgt spid="473107"/>
                                        </p:tgtEl>
                                        <p:attrNameLst>
                                          <p:attrName>style.visibility</p:attrName>
                                        </p:attrNameLst>
                                      </p:cBhvr>
                                      <p:to>
                                        <p:strVal val="visible"/>
                                      </p:to>
                                    </p:set>
                                    <p:animEffect transition="in" filter="diamond(in)">
                                      <p:cBhvr>
                                        <p:cTn id="39" dur="2000"/>
                                        <p:tgtEl>
                                          <p:spTgt spid="473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0" grpId="0" bldLvl="0" animBg="1"/>
      <p:bldP spid="473099" grpId="0" build="p" animBg="1"/>
      <p:bldP spid="473100" grpId="0" bldLvl="0" animBg="1"/>
      <p:bldP spid="47310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2. 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955675"/>
            <a:ext cx="8862695"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b. Bản chất của nhà nước pháp quyền xã hội chủ nghĩa Việt Nam</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478224" name="Rectangle 16"/>
          <p:cNvSpPr>
            <a:spLocks noGrp="1"/>
          </p:cNvSpPr>
          <p:nvPr>
            <p:ph idx="1"/>
          </p:nvPr>
        </p:nvSpPr>
        <p:spPr>
          <a:xfrm>
            <a:off x="1694180" y="6299200"/>
            <a:ext cx="5791200" cy="533400"/>
          </a:xfrm>
          <a:solidFill>
            <a:schemeClr val="bg1"/>
          </a:solidFill>
          <a:ln>
            <a:solidFill>
              <a:schemeClr val="bg1">
                <a:alpha val="100000"/>
              </a:schemeClr>
            </a:solidFill>
            <a:miter lim="800000"/>
          </a:ln>
        </p:spPr>
        <p:txBody>
          <a:bodyPr vert="horz" wrap="square" lIns="91440" tIns="45720" rIns="91440" bIns="45720" anchor="ctr"/>
          <a:lstStyle/>
          <a:p>
            <a:pPr marL="0" indent="0" algn="ctr">
              <a:lnSpc>
                <a:spcPct val="80000"/>
              </a:lnSpc>
              <a:buNone/>
            </a:pPr>
            <a:r>
              <a:rPr lang="en-US" altLang="vi-VN" sz="2400" b="1" dirty="0">
                <a:solidFill>
                  <a:srgbClr val="FF0000"/>
                </a:solidFill>
                <a:latin typeface="Times New Roman" panose="02020603050405020304" pitchFamily="18" charset="0"/>
                <a:cs typeface="Times New Roman" panose="02020603050405020304" pitchFamily="18" charset="0"/>
              </a:rPr>
              <a:t>Nhân dân thực hiện quyền làm chủ</a:t>
            </a:r>
          </a:p>
        </p:txBody>
      </p:sp>
      <p:sp>
        <p:nvSpPr>
          <p:cNvPr id="26628" name="Rectangle 17" descr="images1315227_TanDung"/>
          <p:cNvSpPr/>
          <p:nvPr/>
        </p:nvSpPr>
        <p:spPr>
          <a:xfrm>
            <a:off x="779780" y="1416050"/>
            <a:ext cx="3703955" cy="2291080"/>
          </a:xfrm>
          <a:prstGeom prst="rect">
            <a:avLst/>
          </a:prstGeom>
          <a:blipFill rotWithShape="1">
            <a:blip r:embed="rId3"/>
            <a:stretch>
              <a:fillRect/>
            </a:stretch>
          </a:blip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vi-VN" sz="1800" dirty="0">
              <a:ea typeface="Arial" panose="020B0604020202020204" pitchFamily="34" charset="0"/>
            </a:endParaRPr>
          </a:p>
        </p:txBody>
      </p:sp>
      <p:sp>
        <p:nvSpPr>
          <p:cNvPr id="26629" name="Rectangle 18" descr="trt"/>
          <p:cNvSpPr/>
          <p:nvPr/>
        </p:nvSpPr>
        <p:spPr>
          <a:xfrm>
            <a:off x="4816475" y="1416050"/>
            <a:ext cx="3659505" cy="2291080"/>
          </a:xfrm>
          <a:prstGeom prst="rect">
            <a:avLst/>
          </a:prstGeom>
          <a:blipFill rotWithShape="1">
            <a:blip r:embed="rId4"/>
            <a:stretch>
              <a:fillRect/>
            </a:stretch>
          </a:blip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vi-VN" sz="1800" dirty="0">
              <a:ea typeface="Arial" panose="020B0604020202020204" pitchFamily="34" charset="0"/>
            </a:endParaRPr>
          </a:p>
        </p:txBody>
      </p:sp>
      <p:sp>
        <p:nvSpPr>
          <p:cNvPr id="26630" name="Rectangle 19" descr="D"/>
          <p:cNvSpPr/>
          <p:nvPr/>
        </p:nvSpPr>
        <p:spPr>
          <a:xfrm>
            <a:off x="4816475" y="3783965"/>
            <a:ext cx="3659505" cy="2590800"/>
          </a:xfrm>
          <a:prstGeom prst="rect">
            <a:avLst/>
          </a:prstGeom>
          <a:blipFill rotWithShape="1">
            <a:blip r:embed="rId5"/>
            <a:stretch>
              <a:fillRect/>
            </a:stretch>
          </a:blip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vi-VN" sz="1800" dirty="0">
              <a:ea typeface="Arial" panose="020B0604020202020204" pitchFamily="34" charset="0"/>
            </a:endParaRPr>
          </a:p>
        </p:txBody>
      </p:sp>
      <p:sp>
        <p:nvSpPr>
          <p:cNvPr id="26631" name="Rectangle 20" descr="10"/>
          <p:cNvSpPr/>
          <p:nvPr/>
        </p:nvSpPr>
        <p:spPr>
          <a:xfrm>
            <a:off x="779780" y="3783965"/>
            <a:ext cx="3703955" cy="2590800"/>
          </a:xfrm>
          <a:prstGeom prst="rect">
            <a:avLst/>
          </a:prstGeom>
          <a:blipFill rotWithShape="1">
            <a:blip r:embed="rId6"/>
            <a:stretch>
              <a:fillRect/>
            </a:stretch>
          </a:blip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vi-VN" sz="1800" dirty="0">
              <a:ea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8224">
                                            <p:bg/>
                                          </p:spTgt>
                                        </p:tgtEl>
                                        <p:attrNameLst>
                                          <p:attrName>style.visibility</p:attrName>
                                        </p:attrNameLst>
                                      </p:cBhvr>
                                      <p:to>
                                        <p:strVal val="visible"/>
                                      </p:to>
                                    </p:set>
                                    <p:animEffect transition="in" filter="box(in)">
                                      <p:cBhvr>
                                        <p:cTn id="7" dur="2000"/>
                                        <p:tgtEl>
                                          <p:spTgt spid="478224">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8224">
                                            <p:txEl>
                                              <p:pRg st="0" end="0"/>
                                            </p:txEl>
                                          </p:spTgt>
                                        </p:tgtEl>
                                        <p:attrNameLst>
                                          <p:attrName>style.visibility</p:attrName>
                                        </p:attrNameLst>
                                      </p:cBhvr>
                                      <p:to>
                                        <p:strVal val="visible"/>
                                      </p:to>
                                    </p:set>
                                    <p:animEffect transition="in" filter="box(in)">
                                      <p:cBhvr>
                                        <p:cTn id="12" dur="2000"/>
                                        <p:tgtEl>
                                          <p:spTgt spid="478224">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box(in)">
                                      <p:cBhvr>
                                        <p:cTn id="15" dur="2000"/>
                                        <p:tgtEl>
                                          <p:spTgt spid="2662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6629"/>
                                        </p:tgtEl>
                                        <p:attrNameLst>
                                          <p:attrName>style.visibility</p:attrName>
                                        </p:attrNameLst>
                                      </p:cBhvr>
                                      <p:to>
                                        <p:strVal val="visible"/>
                                      </p:to>
                                    </p:set>
                                    <p:animEffect transition="in" filter="box(in)">
                                      <p:cBhvr>
                                        <p:cTn id="18" dur="2000"/>
                                        <p:tgtEl>
                                          <p:spTgt spid="2662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6630"/>
                                        </p:tgtEl>
                                        <p:attrNameLst>
                                          <p:attrName>style.visibility</p:attrName>
                                        </p:attrNameLst>
                                      </p:cBhvr>
                                      <p:to>
                                        <p:strVal val="visible"/>
                                      </p:to>
                                    </p:set>
                                    <p:animEffect transition="in" filter="box(in)">
                                      <p:cBhvr>
                                        <p:cTn id="21" dur="2000"/>
                                        <p:tgtEl>
                                          <p:spTgt spid="2663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6631"/>
                                        </p:tgtEl>
                                        <p:attrNameLst>
                                          <p:attrName>style.visibility</p:attrName>
                                        </p:attrNameLst>
                                      </p:cBhvr>
                                      <p:to>
                                        <p:strVal val="visible"/>
                                      </p:to>
                                    </p:set>
                                    <p:animEffect transition="in" filter="box(in)">
                                      <p:cBhvr>
                                        <p:cTn id="24" dur="20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24" grpId="0" build="p" animBg="1"/>
      <p:bldP spid="26628" grpId="0" animBg="1"/>
      <p:bldP spid="26629" grpId="0" animBg="1"/>
      <p:bldP spid="26630" grpId="0" animBg="1"/>
      <p:bldP spid="266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2. 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955675"/>
            <a:ext cx="8862695"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b. Bản chất của nhà nước pháp quyền xã hội chủ nghĩa Việt Nam</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474117" name="Text Box 5"/>
          <p:cNvSpPr txBox="1"/>
          <p:nvPr/>
        </p:nvSpPr>
        <p:spPr>
          <a:xfrm>
            <a:off x="804545" y="3079750"/>
            <a:ext cx="1763395" cy="1476375"/>
          </a:xfrm>
          <a:prstGeom prst="rect">
            <a:avLst/>
          </a:prstGeom>
          <a:gradFill rotWithShape="1">
            <a:gsLst>
              <a:gs pos="0">
                <a:schemeClr val="bg1"/>
              </a:gs>
              <a:gs pos="100000">
                <a:srgbClr val="99CCFF"/>
              </a:gs>
            </a:gsLst>
            <a:lin ang="18900000" scaled="1"/>
            <a:tileRect/>
          </a:gradFill>
          <a:ln w="19050" cap="flat" cmpd="sng">
            <a:solidFill>
              <a:schemeClr val="accent2"/>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lnSpc>
                <a:spcPct val="100000"/>
              </a:lnSpc>
              <a:spcBef>
                <a:spcPct val="50000"/>
              </a:spcBef>
              <a:buFontTx/>
              <a:buNone/>
            </a:pPr>
            <a:r>
              <a:rPr lang="en-US" altLang="vi-VN" sz="3600" dirty="0">
                <a:solidFill>
                  <a:srgbClr val="FF0000"/>
                </a:solidFill>
                <a:latin typeface="Times New Roman" panose="02020603050405020304" pitchFamily="18" charset="0"/>
                <a:cs typeface="Arial" panose="020B0604020202020204" pitchFamily="34" charset="0"/>
              </a:rPr>
              <a:t>Tính </a:t>
            </a:r>
          </a:p>
          <a:p>
            <a:pPr marL="0" lvl="0" indent="0" algn="ctr">
              <a:lnSpc>
                <a:spcPct val="100000"/>
              </a:lnSpc>
              <a:spcBef>
                <a:spcPct val="50000"/>
              </a:spcBef>
              <a:buFontTx/>
              <a:buNone/>
            </a:pPr>
            <a:r>
              <a:rPr lang="en-US" altLang="vi-VN" sz="3600" dirty="0">
                <a:solidFill>
                  <a:srgbClr val="FF0000"/>
                </a:solidFill>
                <a:latin typeface="Times New Roman" panose="02020603050405020304" pitchFamily="18" charset="0"/>
                <a:cs typeface="Arial" panose="020B0604020202020204" pitchFamily="34" charset="0"/>
              </a:rPr>
              <a:t>dân tộc</a:t>
            </a:r>
            <a:endParaRPr lang="en-US" altLang="vi-VN" sz="3600" dirty="0">
              <a:solidFill>
                <a:srgbClr val="FF0000"/>
              </a:solidFill>
              <a:latin typeface="Times New Roman" panose="02020603050405020304" pitchFamily="18" charset="0"/>
              <a:ea typeface="Arial" panose="020B0604020202020204" pitchFamily="34" charset="0"/>
            </a:endParaRPr>
          </a:p>
        </p:txBody>
      </p:sp>
      <p:sp>
        <p:nvSpPr>
          <p:cNvPr id="474121" name="Rectangle 9"/>
          <p:cNvSpPr>
            <a:spLocks noChangeArrowheads="1"/>
          </p:cNvSpPr>
          <p:nvPr/>
        </p:nvSpPr>
        <p:spPr bwMode="auto">
          <a:xfrm>
            <a:off x="3388995" y="1735455"/>
            <a:ext cx="4419600" cy="1524000"/>
          </a:xfrm>
          <a:prstGeom prst="rect">
            <a:avLst/>
          </a:prstGeom>
          <a:gradFill rotWithShape="1">
            <a:gsLst>
              <a:gs pos="0">
                <a:srgbClr val="CCFFFF"/>
              </a:gs>
              <a:gs pos="50000">
                <a:schemeClr val="bg1"/>
              </a:gs>
              <a:gs pos="100000">
                <a:srgbClr val="CCFFFF"/>
              </a:gs>
            </a:gsLst>
            <a:lin ang="5400000" scaled="1"/>
          </a:gradFill>
          <a:ln w="9525">
            <a:solidFill>
              <a:schemeClr val="tx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90000"/>
              </a:lnSpc>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hlinkClick r:id="rId3" action="ppaction://hlinksldjump"/>
              </a:rPr>
              <a:t>Nh</a:t>
            </a:r>
            <a:r>
              <a:rPr lang="en-US" alt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hlinkClick r:id="rId3" action="ppaction://hlinksldjump"/>
              </a:rPr>
              <a:t>à</a:t>
            </a:r>
            <a:r>
              <a:rPr lang="en-US" altLang="vi-VN" sz="2400" b="1" dirty="0">
                <a:solidFill>
                  <a:srgbClr val="FF0000"/>
                </a:solidFill>
                <a:latin typeface="Times New Roman" panose="02020603050405020304" pitchFamily="18" charset="0"/>
                <a:cs typeface="Times New Roman" panose="02020603050405020304" pitchFamily="18" charset="0"/>
                <a:hlinkClick r:id="rId3" action="ppaction://hlinksldjump"/>
              </a:rPr>
              <a:t> nước ta kế thừa v</a:t>
            </a:r>
            <a:r>
              <a:rPr lang="en-US" alt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hlinkClick r:id="rId3" action="ppaction://hlinksldjump"/>
              </a:rPr>
              <a:t>à</a:t>
            </a:r>
            <a:r>
              <a:rPr lang="en-US" altLang="vi-VN" sz="2400" b="1" dirty="0">
                <a:solidFill>
                  <a:srgbClr val="FF0000"/>
                </a:solidFill>
                <a:latin typeface="Times New Roman" panose="02020603050405020304" pitchFamily="18" charset="0"/>
                <a:cs typeface="Times New Roman" panose="02020603050405020304" pitchFamily="18" charset="0"/>
                <a:hlinkClick r:id="rId3" action="ppaction://hlinksldjump"/>
              </a:rPr>
              <a:t> phát huy những truyền thống, bản sắc tốt đẹp của dân tộc.</a:t>
            </a:r>
            <a:endParaRPr lang="en-US" alt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74123" name="Rectangle 11"/>
          <p:cNvSpPr>
            <a:spLocks noChangeArrowheads="1"/>
          </p:cNvSpPr>
          <p:nvPr/>
        </p:nvSpPr>
        <p:spPr bwMode="auto">
          <a:xfrm>
            <a:off x="3465195" y="4222750"/>
            <a:ext cx="4419600" cy="1600200"/>
          </a:xfrm>
          <a:prstGeom prst="rect">
            <a:avLst/>
          </a:prstGeom>
          <a:gradFill rotWithShape="1">
            <a:gsLst>
              <a:gs pos="0">
                <a:srgbClr val="CCFFFF"/>
              </a:gs>
              <a:gs pos="50000">
                <a:schemeClr val="bg1"/>
              </a:gs>
              <a:gs pos="100000">
                <a:srgbClr val="CCFFFF"/>
              </a:gs>
            </a:gsLst>
            <a:lin ang="5400000" scaled="1"/>
          </a:gradFill>
          <a:ln w="9525">
            <a:solidFill>
              <a:schemeClr val="tx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90000"/>
              </a:lnSpc>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a:solidFill>
                  <a:srgbClr val="FF0000"/>
                </a:solidFill>
                <a:latin typeface="Times New Roman" panose="02020603050405020304" pitchFamily="18" charset="0"/>
                <a:cs typeface="Times New Roman" panose="02020603050405020304" pitchFamily="18" charset="0"/>
                <a:hlinkClick r:id="rId4" action="ppaction://hlinksldjump"/>
              </a:rPr>
              <a:t>Nh</a:t>
            </a:r>
            <a:r>
              <a:rPr lang="en-US" alt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hlinkClick r:id="rId4" action="ppaction://hlinksldjump"/>
              </a:rPr>
              <a:t>à</a:t>
            </a:r>
            <a:r>
              <a:rPr lang="en-US" altLang="vi-VN" sz="2400" b="1" dirty="0">
                <a:solidFill>
                  <a:srgbClr val="FF0000"/>
                </a:solidFill>
                <a:latin typeface="Times New Roman" panose="02020603050405020304" pitchFamily="18" charset="0"/>
                <a:cs typeface="Times New Roman" panose="02020603050405020304" pitchFamily="18" charset="0"/>
                <a:hlinkClick r:id="rId4" action="ppaction://hlinksldjump"/>
              </a:rPr>
              <a:t> nước có chính sách dân tộc đúng đắn, chăm lo lợi ích, thực hiện đại đo</a:t>
            </a:r>
            <a:r>
              <a:rPr lang="en-US" alt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hlinkClick r:id="rId4" action="ppaction://hlinksldjump"/>
              </a:rPr>
              <a:t>à</a:t>
            </a:r>
            <a:r>
              <a:rPr lang="en-US" altLang="vi-VN" sz="2400" b="1" dirty="0">
                <a:solidFill>
                  <a:srgbClr val="FF0000"/>
                </a:solidFill>
                <a:latin typeface="Times New Roman" panose="02020603050405020304" pitchFamily="18" charset="0"/>
                <a:cs typeface="Times New Roman" panose="02020603050405020304" pitchFamily="18" charset="0"/>
                <a:hlinkClick r:id="rId4" action="ppaction://hlinksldjump"/>
              </a:rPr>
              <a:t>n kết dân tộc.</a:t>
            </a:r>
            <a:endParaRPr lang="en-US" alt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2" name="Straight Arrow Connector 1"/>
          <p:cNvCxnSpPr>
            <a:stCxn id="474117" idx="3"/>
            <a:endCxn id="474121" idx="1"/>
          </p:cNvCxnSpPr>
          <p:nvPr/>
        </p:nvCxnSpPr>
        <p:spPr>
          <a:xfrm flipV="1">
            <a:off x="2567940" y="2497455"/>
            <a:ext cx="821055" cy="132080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3" name="Straight Arrow Connector 2"/>
          <p:cNvCxnSpPr>
            <a:stCxn id="474117" idx="3"/>
            <a:endCxn id="474123" idx="1"/>
          </p:cNvCxnSpPr>
          <p:nvPr/>
        </p:nvCxnSpPr>
        <p:spPr>
          <a:xfrm>
            <a:off x="2567940" y="3818255"/>
            <a:ext cx="897255" cy="120459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4117"/>
                                        </p:tgtEl>
                                        <p:attrNameLst>
                                          <p:attrName>style.visibility</p:attrName>
                                        </p:attrNameLst>
                                      </p:cBhvr>
                                      <p:to>
                                        <p:strVal val="visible"/>
                                      </p:to>
                                    </p:set>
                                    <p:animEffect transition="in" filter="checkerboard(across)">
                                      <p:cBhvr>
                                        <p:cTn id="7" dur="500"/>
                                        <p:tgtEl>
                                          <p:spTgt spid="4741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74121"/>
                                        </p:tgtEl>
                                        <p:attrNameLst>
                                          <p:attrName>style.visibility</p:attrName>
                                        </p:attrNameLst>
                                      </p:cBhvr>
                                      <p:to>
                                        <p:strVal val="visible"/>
                                      </p:to>
                                    </p:set>
                                    <p:animEffect transition="in" filter="box(in)">
                                      <p:cBhvr>
                                        <p:cTn id="15" dur="2000"/>
                                        <p:tgtEl>
                                          <p:spTgt spid="47412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ox(in)">
                                      <p:cBhvr>
                                        <p:cTn id="20" dur="2000"/>
                                        <p:tgtEl>
                                          <p:spTgt spid="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474123"/>
                                        </p:tgtEl>
                                        <p:attrNameLst>
                                          <p:attrName>style.visibility</p:attrName>
                                        </p:attrNameLst>
                                      </p:cBhvr>
                                      <p:to>
                                        <p:strVal val="visible"/>
                                      </p:to>
                                    </p:set>
                                    <p:animEffect transition="in" filter="box(in)">
                                      <p:cBhvr>
                                        <p:cTn id="23" dur="2000"/>
                                        <p:tgtEl>
                                          <p:spTgt spid="474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7" grpId="0" animBg="1"/>
      <p:bldP spid="474121" grpId="0" animBg="1"/>
      <p:bldP spid="4741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8" name="Rectangle 4"/>
          <p:cNvSpPr>
            <a:spLocks noGrp="1"/>
          </p:cNvSpPr>
          <p:nvPr>
            <p:ph type="title" sz="quarter"/>
          </p:nvPr>
        </p:nvSpPr>
        <p:spPr>
          <a:xfrm>
            <a:off x="457200" y="277813"/>
            <a:ext cx="8229600" cy="560387"/>
          </a:xfrm>
        </p:spPr>
        <p:txBody>
          <a:bodyPr vert="horz" wrap="square" lIns="91440" tIns="45720" rIns="91440" bIns="45720" anchor="ctr"/>
          <a:lstStyle/>
          <a:p>
            <a:r>
              <a:rPr lang="en-US" altLang="vi-VN" sz="2800" b="1" dirty="0">
                <a:latin typeface="Times New Roman" panose="02020603050405020304" pitchFamily="18" charset="0"/>
                <a:cs typeface="Times New Roman" panose="02020603050405020304" pitchFamily="18" charset="0"/>
              </a:rPr>
              <a:t>Một số nét văn hóa truyền thống tốt đẹp của dân tộc</a:t>
            </a:r>
          </a:p>
        </p:txBody>
      </p:sp>
      <p:pic>
        <p:nvPicPr>
          <p:cNvPr id="553993" name="Picture 9" descr="0509quanho4"/>
          <p:cNvPicPr>
            <a:picLocks noGrp="1" noChangeAspect="1"/>
          </p:cNvPicPr>
          <p:nvPr>
            <p:ph sz="quarter" idx="1"/>
          </p:nvPr>
        </p:nvPicPr>
        <p:blipFill>
          <a:blip r:embed="rId2"/>
          <a:srcRect/>
          <a:stretch>
            <a:fillRect/>
          </a:stretch>
        </p:blipFill>
        <p:spPr>
          <a:xfrm>
            <a:off x="596265" y="1031875"/>
            <a:ext cx="3764280" cy="2507615"/>
          </a:xfrm>
        </p:spPr>
      </p:pic>
      <p:pic>
        <p:nvPicPr>
          <p:cNvPr id="553994" name="Picture 10" descr="101209_54003_Nha_hat_cai_luong_Viet_Nam_luu_dien_org"/>
          <p:cNvPicPr>
            <a:picLocks noGrp="1" noChangeAspect="1"/>
          </p:cNvPicPr>
          <p:nvPr>
            <p:ph sz="quarter" idx="2"/>
          </p:nvPr>
        </p:nvPicPr>
        <p:blipFill>
          <a:blip r:embed="rId3"/>
          <a:srcRect/>
          <a:stretch>
            <a:fillRect/>
          </a:stretch>
        </p:blipFill>
        <p:spPr>
          <a:xfrm>
            <a:off x="4482465" y="3657600"/>
            <a:ext cx="3962400" cy="2707640"/>
          </a:xfrm>
        </p:spPr>
      </p:pic>
      <p:pic>
        <p:nvPicPr>
          <p:cNvPr id="553995" name="Picture 11" descr="catru54"/>
          <p:cNvPicPr>
            <a:picLocks noGrp="1" noChangeAspect="1"/>
          </p:cNvPicPr>
          <p:nvPr>
            <p:ph sz="quarter" idx="4"/>
          </p:nvPr>
        </p:nvPicPr>
        <p:blipFill>
          <a:blip r:embed="rId4"/>
          <a:srcRect/>
          <a:stretch>
            <a:fillRect/>
          </a:stretch>
        </p:blipFill>
        <p:spPr>
          <a:xfrm>
            <a:off x="596265" y="3657600"/>
            <a:ext cx="3764915" cy="2707005"/>
          </a:xfrm>
        </p:spPr>
      </p:pic>
      <p:pic>
        <p:nvPicPr>
          <p:cNvPr id="553998" name="Picture 14" descr="Picture1"/>
          <p:cNvPicPr>
            <a:picLocks noGrp="1" noChangeAspect="1"/>
          </p:cNvPicPr>
          <p:nvPr>
            <p:ph sz="quarter" idx="3"/>
          </p:nvPr>
        </p:nvPicPr>
        <p:blipFill>
          <a:blip r:embed="rId5"/>
          <a:srcRect/>
          <a:stretch>
            <a:fillRect/>
          </a:stretch>
        </p:blipFill>
        <p:spPr>
          <a:xfrm>
            <a:off x="4482465" y="1081405"/>
            <a:ext cx="3962400" cy="2457450"/>
          </a:xfr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53988"/>
                                        </p:tgtEl>
                                        <p:attrNameLst>
                                          <p:attrName>style.visibility</p:attrName>
                                        </p:attrNameLst>
                                      </p:cBhvr>
                                      <p:to>
                                        <p:strVal val="visible"/>
                                      </p:to>
                                    </p:set>
                                    <p:animEffect transition="in" filter="wheel(4)">
                                      <p:cBhvr>
                                        <p:cTn id="7" dur="2000"/>
                                        <p:tgtEl>
                                          <p:spTgt spid="553988"/>
                                        </p:tgtEl>
                                      </p:cBhvr>
                                    </p:animEffect>
                                  </p:childTnLst>
                                </p:cTn>
                              </p:par>
                              <p:par>
                                <p:cTn id="8" presetID="21" presetClass="entr" presetSubtype="4" fill="hold" nodeType="withEffect">
                                  <p:stCondLst>
                                    <p:cond delay="0"/>
                                  </p:stCondLst>
                                  <p:childTnLst>
                                    <p:set>
                                      <p:cBhvr>
                                        <p:cTn id="9" dur="1" fill="hold">
                                          <p:stCondLst>
                                            <p:cond delay="0"/>
                                          </p:stCondLst>
                                        </p:cTn>
                                        <p:tgtEl>
                                          <p:spTgt spid="553993"/>
                                        </p:tgtEl>
                                        <p:attrNameLst>
                                          <p:attrName>style.visibility</p:attrName>
                                        </p:attrNameLst>
                                      </p:cBhvr>
                                      <p:to>
                                        <p:strVal val="visible"/>
                                      </p:to>
                                    </p:set>
                                    <p:animEffect transition="in" filter="wheel(4)">
                                      <p:cBhvr>
                                        <p:cTn id="10" dur="2000"/>
                                        <p:tgtEl>
                                          <p:spTgt spid="553993"/>
                                        </p:tgtEl>
                                      </p:cBhvr>
                                    </p:animEffect>
                                  </p:childTnLst>
                                </p:cTn>
                              </p:par>
                              <p:par>
                                <p:cTn id="11" presetID="21" presetClass="entr" presetSubtype="4" fill="hold" nodeType="withEffect">
                                  <p:stCondLst>
                                    <p:cond delay="0"/>
                                  </p:stCondLst>
                                  <p:childTnLst>
                                    <p:set>
                                      <p:cBhvr>
                                        <p:cTn id="12" dur="1" fill="hold">
                                          <p:stCondLst>
                                            <p:cond delay="0"/>
                                          </p:stCondLst>
                                        </p:cTn>
                                        <p:tgtEl>
                                          <p:spTgt spid="553998"/>
                                        </p:tgtEl>
                                        <p:attrNameLst>
                                          <p:attrName>style.visibility</p:attrName>
                                        </p:attrNameLst>
                                      </p:cBhvr>
                                      <p:to>
                                        <p:strVal val="visible"/>
                                      </p:to>
                                    </p:set>
                                    <p:animEffect transition="in" filter="wheel(4)">
                                      <p:cBhvr>
                                        <p:cTn id="13" dur="2000"/>
                                        <p:tgtEl>
                                          <p:spTgt spid="553998"/>
                                        </p:tgtEl>
                                      </p:cBhvr>
                                    </p:animEffect>
                                  </p:childTnLst>
                                </p:cTn>
                              </p:par>
                              <p:par>
                                <p:cTn id="14" presetID="21" presetClass="entr" presetSubtype="4" fill="hold" nodeType="withEffect">
                                  <p:stCondLst>
                                    <p:cond delay="0"/>
                                  </p:stCondLst>
                                  <p:childTnLst>
                                    <p:set>
                                      <p:cBhvr>
                                        <p:cTn id="15" dur="1" fill="hold">
                                          <p:stCondLst>
                                            <p:cond delay="0"/>
                                          </p:stCondLst>
                                        </p:cTn>
                                        <p:tgtEl>
                                          <p:spTgt spid="553994"/>
                                        </p:tgtEl>
                                        <p:attrNameLst>
                                          <p:attrName>style.visibility</p:attrName>
                                        </p:attrNameLst>
                                      </p:cBhvr>
                                      <p:to>
                                        <p:strVal val="visible"/>
                                      </p:to>
                                    </p:set>
                                    <p:animEffect transition="in" filter="wheel(4)">
                                      <p:cBhvr>
                                        <p:cTn id="16" dur="2000"/>
                                        <p:tgtEl>
                                          <p:spTgt spid="553994"/>
                                        </p:tgtEl>
                                      </p:cBhvr>
                                    </p:animEffect>
                                  </p:childTnLst>
                                </p:cTn>
                              </p:par>
                              <p:par>
                                <p:cTn id="17" presetID="21" presetClass="entr" presetSubtype="4" fill="hold" nodeType="withEffect">
                                  <p:stCondLst>
                                    <p:cond delay="0"/>
                                  </p:stCondLst>
                                  <p:childTnLst>
                                    <p:set>
                                      <p:cBhvr>
                                        <p:cTn id="18" dur="1" fill="hold">
                                          <p:stCondLst>
                                            <p:cond delay="0"/>
                                          </p:stCondLst>
                                        </p:cTn>
                                        <p:tgtEl>
                                          <p:spTgt spid="553995"/>
                                        </p:tgtEl>
                                        <p:attrNameLst>
                                          <p:attrName>style.visibility</p:attrName>
                                        </p:attrNameLst>
                                      </p:cBhvr>
                                      <p:to>
                                        <p:strVal val="visible"/>
                                      </p:to>
                                    </p:set>
                                    <p:animEffect transition="in" filter="wheel(4)">
                                      <p:cBhvr>
                                        <p:cTn id="19" dur="2000"/>
                                        <p:tgtEl>
                                          <p:spTgt spid="553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2" name="Rectangle 4"/>
          <p:cNvSpPr>
            <a:spLocks noGrp="1"/>
          </p:cNvSpPr>
          <p:nvPr>
            <p:ph type="title" sz="quarter"/>
          </p:nvPr>
        </p:nvSpPr>
        <p:spPr>
          <a:xfrm>
            <a:off x="2286000" y="3021013"/>
            <a:ext cx="3581400" cy="331787"/>
          </a:xfrm>
        </p:spPr>
        <p:txBody>
          <a:bodyPr vert="horz" wrap="square" lIns="91440" tIns="45720" rIns="91440" bIns="45720" anchor="ctr"/>
          <a:lstStyle/>
          <a:p>
            <a:r>
              <a:rPr lang="en-US" altLang="vi-VN" sz="2400" b="1" dirty="0">
                <a:solidFill>
                  <a:srgbClr val="FF0000"/>
                </a:solidFill>
                <a:latin typeface="Times New Roman" panose="02020603050405020304" pitchFamily="18" charset="0"/>
                <a:cs typeface="Times New Roman" panose="02020603050405020304" pitchFamily="18" charset="0"/>
              </a:rPr>
              <a:t>Truyền thống yêu nước</a:t>
            </a:r>
          </a:p>
        </p:txBody>
      </p:sp>
      <p:pic>
        <p:nvPicPr>
          <p:cNvPr id="555017" name="Picture 9" descr="Picture3"/>
          <p:cNvPicPr>
            <a:picLocks noGrp="1" noChangeAspect="1"/>
          </p:cNvPicPr>
          <p:nvPr>
            <p:ph sz="quarter" idx="1"/>
          </p:nvPr>
        </p:nvPicPr>
        <p:blipFill>
          <a:blip r:embed="rId2"/>
          <a:srcRect/>
          <a:stretch>
            <a:fillRect/>
          </a:stretch>
        </p:blipFill>
        <p:spPr>
          <a:xfrm>
            <a:off x="609600" y="304800"/>
            <a:ext cx="3581400" cy="2686685"/>
          </a:xfrm>
        </p:spPr>
      </p:pic>
      <p:pic>
        <p:nvPicPr>
          <p:cNvPr id="555018" name="Picture 10" descr="Picture16"/>
          <p:cNvPicPr>
            <a:picLocks noGrp="1" noChangeAspect="1"/>
          </p:cNvPicPr>
          <p:nvPr>
            <p:ph sz="quarter" idx="2"/>
          </p:nvPr>
        </p:nvPicPr>
        <p:blipFill>
          <a:blip r:embed="rId3"/>
          <a:srcRect/>
          <a:stretch>
            <a:fillRect/>
          </a:stretch>
        </p:blipFill>
        <p:spPr>
          <a:xfrm>
            <a:off x="4800600" y="304800"/>
            <a:ext cx="3739515" cy="2686050"/>
          </a:xfrm>
        </p:spPr>
      </p:pic>
      <p:pic>
        <p:nvPicPr>
          <p:cNvPr id="555019" name="Picture 11" descr="IMG_0038"/>
          <p:cNvPicPr>
            <a:picLocks noGrp="1" noChangeAspect="1"/>
          </p:cNvPicPr>
          <p:nvPr>
            <p:ph sz="quarter" idx="3"/>
          </p:nvPr>
        </p:nvPicPr>
        <p:blipFill>
          <a:blip r:embed="rId4"/>
          <a:srcRect/>
          <a:stretch>
            <a:fillRect/>
          </a:stretch>
        </p:blipFill>
        <p:spPr>
          <a:xfrm>
            <a:off x="609600" y="3447415"/>
            <a:ext cx="3581400" cy="2648585"/>
          </a:xfrm>
        </p:spPr>
      </p:pic>
      <p:pic>
        <p:nvPicPr>
          <p:cNvPr id="555020" name="Picture 12" descr="babay2 nho"/>
          <p:cNvPicPr>
            <a:picLocks noGrp="1" noChangeAspect="1"/>
          </p:cNvPicPr>
          <p:nvPr>
            <p:ph sz="quarter" idx="4"/>
          </p:nvPr>
        </p:nvPicPr>
        <p:blipFill>
          <a:blip r:embed="rId5"/>
          <a:srcRect/>
          <a:stretch>
            <a:fillRect/>
          </a:stretch>
        </p:blipFill>
        <p:spPr>
          <a:xfrm>
            <a:off x="4799965" y="3446780"/>
            <a:ext cx="3740785" cy="2641600"/>
          </a:xfrm>
        </p:spPr>
      </p:pic>
      <p:sp>
        <p:nvSpPr>
          <p:cNvPr id="555021" name="Rectangle 13"/>
          <p:cNvSpPr/>
          <p:nvPr/>
        </p:nvSpPr>
        <p:spPr>
          <a:xfrm>
            <a:off x="457200" y="6311265"/>
            <a:ext cx="8229600" cy="381000"/>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FF0000"/>
                </a:solidFill>
                <a:latin typeface="Times New Roman" panose="02020603050405020304" pitchFamily="18" charset="0"/>
                <a:cs typeface="Arial" panose="020B0604020202020204" pitchFamily="34" charset="0"/>
              </a:rPr>
              <a:t>Truyền thống uống nước nhớ nguồn</a:t>
            </a:r>
            <a:endParaRPr lang="en-US" altLang="vi-VN" sz="2400" b="1" dirty="0">
              <a:solidFill>
                <a:srgbClr val="FF0000"/>
              </a:solidFill>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55017"/>
                                        </p:tgtEl>
                                        <p:attrNameLst>
                                          <p:attrName>style.visibility</p:attrName>
                                        </p:attrNameLst>
                                      </p:cBhvr>
                                      <p:to>
                                        <p:strVal val="visible"/>
                                      </p:to>
                                    </p:set>
                                    <p:animEffect transition="in" filter="wheel(4)">
                                      <p:cBhvr>
                                        <p:cTn id="7" dur="2000"/>
                                        <p:tgtEl>
                                          <p:spTgt spid="555017"/>
                                        </p:tgtEl>
                                      </p:cBhvr>
                                    </p:animEffect>
                                  </p:childTnLst>
                                </p:cTn>
                              </p:par>
                              <p:par>
                                <p:cTn id="8" presetID="21" presetClass="entr" presetSubtype="4" fill="hold" nodeType="withEffect">
                                  <p:stCondLst>
                                    <p:cond delay="0"/>
                                  </p:stCondLst>
                                  <p:childTnLst>
                                    <p:set>
                                      <p:cBhvr>
                                        <p:cTn id="9" dur="1" fill="hold">
                                          <p:stCondLst>
                                            <p:cond delay="0"/>
                                          </p:stCondLst>
                                        </p:cTn>
                                        <p:tgtEl>
                                          <p:spTgt spid="555018"/>
                                        </p:tgtEl>
                                        <p:attrNameLst>
                                          <p:attrName>style.visibility</p:attrName>
                                        </p:attrNameLst>
                                      </p:cBhvr>
                                      <p:to>
                                        <p:strVal val="visible"/>
                                      </p:to>
                                    </p:set>
                                    <p:animEffect transition="in" filter="wheel(4)">
                                      <p:cBhvr>
                                        <p:cTn id="10" dur="2000"/>
                                        <p:tgtEl>
                                          <p:spTgt spid="555018"/>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55012"/>
                                        </p:tgtEl>
                                        <p:attrNameLst>
                                          <p:attrName>style.visibility</p:attrName>
                                        </p:attrNameLst>
                                      </p:cBhvr>
                                      <p:to>
                                        <p:strVal val="visible"/>
                                      </p:to>
                                    </p:set>
                                    <p:animEffect transition="in" filter="wheel(4)">
                                      <p:cBhvr>
                                        <p:cTn id="13" dur="2000"/>
                                        <p:tgtEl>
                                          <p:spTgt spid="555012"/>
                                        </p:tgtEl>
                                      </p:cBhvr>
                                    </p:animEffect>
                                  </p:childTnLst>
                                </p:cTn>
                              </p:par>
                              <p:par>
                                <p:cTn id="14" presetID="21" presetClass="entr" presetSubtype="4" fill="hold" nodeType="withEffect">
                                  <p:stCondLst>
                                    <p:cond delay="0"/>
                                  </p:stCondLst>
                                  <p:childTnLst>
                                    <p:set>
                                      <p:cBhvr>
                                        <p:cTn id="15" dur="1" fill="hold">
                                          <p:stCondLst>
                                            <p:cond delay="0"/>
                                          </p:stCondLst>
                                        </p:cTn>
                                        <p:tgtEl>
                                          <p:spTgt spid="555020"/>
                                        </p:tgtEl>
                                        <p:attrNameLst>
                                          <p:attrName>style.visibility</p:attrName>
                                        </p:attrNameLst>
                                      </p:cBhvr>
                                      <p:to>
                                        <p:strVal val="visible"/>
                                      </p:to>
                                    </p:set>
                                    <p:animEffect transition="in" filter="wheel(4)">
                                      <p:cBhvr>
                                        <p:cTn id="16" dur="2000"/>
                                        <p:tgtEl>
                                          <p:spTgt spid="555020"/>
                                        </p:tgtEl>
                                      </p:cBhvr>
                                    </p:animEffect>
                                  </p:childTnLst>
                                </p:cTn>
                              </p:par>
                              <p:par>
                                <p:cTn id="17" presetID="21" presetClass="entr" presetSubtype="4" fill="hold" nodeType="withEffect">
                                  <p:stCondLst>
                                    <p:cond delay="0"/>
                                  </p:stCondLst>
                                  <p:childTnLst>
                                    <p:set>
                                      <p:cBhvr>
                                        <p:cTn id="18" dur="1" fill="hold">
                                          <p:stCondLst>
                                            <p:cond delay="0"/>
                                          </p:stCondLst>
                                        </p:cTn>
                                        <p:tgtEl>
                                          <p:spTgt spid="555019"/>
                                        </p:tgtEl>
                                        <p:attrNameLst>
                                          <p:attrName>style.visibility</p:attrName>
                                        </p:attrNameLst>
                                      </p:cBhvr>
                                      <p:to>
                                        <p:strVal val="visible"/>
                                      </p:to>
                                    </p:set>
                                    <p:animEffect transition="in" filter="wheel(4)">
                                      <p:cBhvr>
                                        <p:cTn id="19" dur="2000"/>
                                        <p:tgtEl>
                                          <p:spTgt spid="555019"/>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555021"/>
                                        </p:tgtEl>
                                        <p:attrNameLst>
                                          <p:attrName>style.visibility</p:attrName>
                                        </p:attrNameLst>
                                      </p:cBhvr>
                                      <p:to>
                                        <p:strVal val="visible"/>
                                      </p:to>
                                    </p:set>
                                    <p:animEffect transition="in" filter="wheel(4)">
                                      <p:cBhvr>
                                        <p:cTn id="22" dur="2000"/>
                                        <p:tgtEl>
                                          <p:spTgt spid="555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2" grpId="0"/>
      <p:bldP spid="5550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4" name="Rectangle 4"/>
          <p:cNvSpPr>
            <a:spLocks noGrp="1"/>
          </p:cNvSpPr>
          <p:nvPr>
            <p:ph type="title" sz="quarter"/>
          </p:nvPr>
        </p:nvSpPr>
        <p:spPr>
          <a:xfrm>
            <a:off x="1761490" y="3258820"/>
            <a:ext cx="5181600" cy="274638"/>
          </a:xfrm>
        </p:spPr>
        <p:txBody>
          <a:bodyPr vert="horz" wrap="square" lIns="91440" tIns="45720" rIns="91440" bIns="45720" anchor="ctr"/>
          <a:lstStyle/>
          <a:p>
            <a:r>
              <a:rPr lang="en-US" altLang="vi-VN" sz="2400" b="1" dirty="0">
                <a:latin typeface="Calibri" panose="020F0502020204030204" charset="0"/>
              </a:rPr>
              <a:t>Truyền thống đại đoàn kết dân tộc</a:t>
            </a:r>
          </a:p>
        </p:txBody>
      </p:sp>
      <p:pic>
        <p:nvPicPr>
          <p:cNvPr id="558089" name="Picture 9" descr="images937891_images936375_taynguyen_2"/>
          <p:cNvPicPr>
            <a:picLocks noGrp="1" noChangeAspect="1"/>
          </p:cNvPicPr>
          <p:nvPr>
            <p:ph sz="quarter" idx="1"/>
          </p:nvPr>
        </p:nvPicPr>
        <p:blipFill>
          <a:blip r:embed="rId2"/>
          <a:srcRect/>
          <a:stretch>
            <a:fillRect/>
          </a:stretch>
        </p:blipFill>
        <p:spPr>
          <a:xfrm>
            <a:off x="466090" y="528955"/>
            <a:ext cx="3844290" cy="2638425"/>
          </a:xfrm>
        </p:spPr>
      </p:pic>
      <p:pic>
        <p:nvPicPr>
          <p:cNvPr id="558090" name="Picture 10" descr="daknong-Dak-Nong-Chung-suc-chung-long-xay-dung-khoi-dai-doan-ket-dan-toc"/>
          <p:cNvPicPr>
            <a:picLocks noGrp="1" noChangeAspect="1"/>
          </p:cNvPicPr>
          <p:nvPr>
            <p:ph sz="quarter" idx="2"/>
          </p:nvPr>
        </p:nvPicPr>
        <p:blipFill>
          <a:blip r:embed="rId3"/>
          <a:srcRect/>
          <a:stretch>
            <a:fillRect/>
          </a:stretch>
        </p:blipFill>
        <p:spPr>
          <a:xfrm>
            <a:off x="4580890" y="534670"/>
            <a:ext cx="4116070" cy="2641600"/>
          </a:xfrm>
        </p:spPr>
      </p:pic>
      <p:pic>
        <p:nvPicPr>
          <p:cNvPr id="558091" name="Picture 11" descr="f1a6c916e71a6d86aa60dcf113ed2799"/>
          <p:cNvPicPr>
            <a:picLocks noGrp="1" noChangeAspect="1"/>
          </p:cNvPicPr>
          <p:nvPr>
            <p:ph sz="quarter" idx="3"/>
          </p:nvPr>
        </p:nvPicPr>
        <p:blipFill>
          <a:blip r:embed="rId4"/>
          <a:srcRect/>
          <a:stretch>
            <a:fillRect/>
          </a:stretch>
        </p:blipFill>
        <p:spPr>
          <a:xfrm>
            <a:off x="466725" y="3716020"/>
            <a:ext cx="3844290" cy="2797175"/>
          </a:xfrm>
        </p:spPr>
      </p:pic>
      <p:pic>
        <p:nvPicPr>
          <p:cNvPr id="558092" name="Picture 12" descr="images312562_1a"/>
          <p:cNvPicPr>
            <a:picLocks noGrp="1" noChangeAspect="1"/>
          </p:cNvPicPr>
          <p:nvPr>
            <p:ph sz="quarter" idx="4"/>
          </p:nvPr>
        </p:nvPicPr>
        <p:blipFill>
          <a:blip r:embed="rId5"/>
          <a:srcRect/>
          <a:stretch>
            <a:fillRect/>
          </a:stretch>
        </p:blipFill>
        <p:spPr>
          <a:xfrm>
            <a:off x="4580890" y="3736975"/>
            <a:ext cx="4203700" cy="2817495"/>
          </a:xfr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58089"/>
                                        </p:tgtEl>
                                        <p:attrNameLst>
                                          <p:attrName>style.visibility</p:attrName>
                                        </p:attrNameLst>
                                      </p:cBhvr>
                                      <p:to>
                                        <p:strVal val="visible"/>
                                      </p:to>
                                    </p:set>
                                    <p:animEffect transition="in" filter="wheel(4)">
                                      <p:cBhvr>
                                        <p:cTn id="7" dur="2000"/>
                                        <p:tgtEl>
                                          <p:spTgt spid="558089"/>
                                        </p:tgtEl>
                                      </p:cBhvr>
                                    </p:animEffect>
                                  </p:childTnLst>
                                </p:cTn>
                              </p:par>
                              <p:par>
                                <p:cTn id="8" presetID="21" presetClass="entr" presetSubtype="4" fill="hold" nodeType="withEffect">
                                  <p:stCondLst>
                                    <p:cond delay="0"/>
                                  </p:stCondLst>
                                  <p:childTnLst>
                                    <p:set>
                                      <p:cBhvr>
                                        <p:cTn id="9" dur="1" fill="hold">
                                          <p:stCondLst>
                                            <p:cond delay="0"/>
                                          </p:stCondLst>
                                        </p:cTn>
                                        <p:tgtEl>
                                          <p:spTgt spid="558090"/>
                                        </p:tgtEl>
                                        <p:attrNameLst>
                                          <p:attrName>style.visibility</p:attrName>
                                        </p:attrNameLst>
                                      </p:cBhvr>
                                      <p:to>
                                        <p:strVal val="visible"/>
                                      </p:to>
                                    </p:set>
                                    <p:animEffect transition="in" filter="wheel(4)">
                                      <p:cBhvr>
                                        <p:cTn id="10" dur="2000"/>
                                        <p:tgtEl>
                                          <p:spTgt spid="558090"/>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58084"/>
                                        </p:tgtEl>
                                        <p:attrNameLst>
                                          <p:attrName>style.visibility</p:attrName>
                                        </p:attrNameLst>
                                      </p:cBhvr>
                                      <p:to>
                                        <p:strVal val="visible"/>
                                      </p:to>
                                    </p:set>
                                    <p:animEffect transition="in" filter="wheel(4)">
                                      <p:cBhvr>
                                        <p:cTn id="13" dur="2000"/>
                                        <p:tgtEl>
                                          <p:spTgt spid="558084"/>
                                        </p:tgtEl>
                                      </p:cBhvr>
                                    </p:animEffect>
                                  </p:childTnLst>
                                </p:cTn>
                              </p:par>
                              <p:par>
                                <p:cTn id="14" presetID="21" presetClass="entr" presetSubtype="4" fill="hold" nodeType="withEffect">
                                  <p:stCondLst>
                                    <p:cond delay="0"/>
                                  </p:stCondLst>
                                  <p:childTnLst>
                                    <p:set>
                                      <p:cBhvr>
                                        <p:cTn id="15" dur="1" fill="hold">
                                          <p:stCondLst>
                                            <p:cond delay="0"/>
                                          </p:stCondLst>
                                        </p:cTn>
                                        <p:tgtEl>
                                          <p:spTgt spid="558092"/>
                                        </p:tgtEl>
                                        <p:attrNameLst>
                                          <p:attrName>style.visibility</p:attrName>
                                        </p:attrNameLst>
                                      </p:cBhvr>
                                      <p:to>
                                        <p:strVal val="visible"/>
                                      </p:to>
                                    </p:set>
                                    <p:animEffect transition="in" filter="wheel(4)">
                                      <p:cBhvr>
                                        <p:cTn id="16" dur="2000"/>
                                        <p:tgtEl>
                                          <p:spTgt spid="558092"/>
                                        </p:tgtEl>
                                      </p:cBhvr>
                                    </p:animEffect>
                                  </p:childTnLst>
                                </p:cTn>
                              </p:par>
                              <p:par>
                                <p:cTn id="17" presetID="21" presetClass="entr" presetSubtype="4" fill="hold" nodeType="withEffect">
                                  <p:stCondLst>
                                    <p:cond delay="0"/>
                                  </p:stCondLst>
                                  <p:childTnLst>
                                    <p:set>
                                      <p:cBhvr>
                                        <p:cTn id="18" dur="1" fill="hold">
                                          <p:stCondLst>
                                            <p:cond delay="0"/>
                                          </p:stCondLst>
                                        </p:cTn>
                                        <p:tgtEl>
                                          <p:spTgt spid="558091"/>
                                        </p:tgtEl>
                                        <p:attrNameLst>
                                          <p:attrName>style.visibility</p:attrName>
                                        </p:attrNameLst>
                                      </p:cBhvr>
                                      <p:to>
                                        <p:strVal val="visible"/>
                                      </p:to>
                                    </p:set>
                                    <p:animEffect transition="in" filter="wheel(4)">
                                      <p:cBhvr>
                                        <p:cTn id="19" dur="2000"/>
                                        <p:tgtEl>
                                          <p:spTgt spid="558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2. 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955675"/>
            <a:ext cx="8905875"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c. Chức năng của nhà nước pháp quyền xã hội chủ nghĩa Việt Nam</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1110615" y="1536065"/>
            <a:ext cx="6950710" cy="829945"/>
          </a:xfrm>
          <a:prstGeom prst="rect">
            <a:avLst/>
          </a:prstGeom>
          <a:noFill/>
          <a:ln w="9525">
            <a:noFill/>
          </a:ln>
        </p:spPr>
        <p:txBody>
          <a:bodyPr wrap="square" anchor="t">
            <a:spAutoFit/>
          </a:bodyPr>
          <a:lstStyle/>
          <a:p>
            <a:pPr algn="ctr" eaLnBrk="0" hangingPunct="0"/>
            <a:r>
              <a:rPr lang="vi-VN" sz="2400" dirty="0">
                <a:solidFill>
                  <a:srgbClr val="FF0000"/>
                </a:solidFill>
                <a:latin typeface="Times New Roman" panose="02020603050405020304" pitchFamily="18" charset="0"/>
                <a:cs typeface="Times New Roman" panose="02020603050405020304" pitchFamily="18" charset="0"/>
              </a:rPr>
              <a:t>Nhà nước pháp quyền xã hội chủ nghĩa Việt Nam </a:t>
            </a:r>
          </a:p>
          <a:p>
            <a:pPr algn="ctr" eaLnBrk="0" hangingPunct="0"/>
            <a:r>
              <a:rPr lang="vi-VN" sz="2400" dirty="0">
                <a:solidFill>
                  <a:srgbClr val="FF0000"/>
                </a:solidFill>
                <a:latin typeface="Times New Roman" panose="02020603050405020304" pitchFamily="18" charset="0"/>
                <a:cs typeface="Times New Roman" panose="02020603050405020304" pitchFamily="18" charset="0"/>
              </a:rPr>
              <a:t>có những chức năng nào?</a:t>
            </a:r>
          </a:p>
        </p:txBody>
      </p:sp>
      <p:sp>
        <p:nvSpPr>
          <p:cNvPr id="427013" name="Rectangle 5"/>
          <p:cNvSpPr>
            <a:spLocks noGrp="1"/>
          </p:cNvSpPr>
          <p:nvPr>
            <p:ph idx="1"/>
          </p:nvPr>
        </p:nvSpPr>
        <p:spPr>
          <a:xfrm>
            <a:off x="457200" y="4005580"/>
            <a:ext cx="7654290" cy="1002030"/>
          </a:xfrm>
          <a:ln>
            <a:solidFill>
              <a:schemeClr val="tx1"/>
            </a:solidFill>
          </a:ln>
        </p:spPr>
        <p:txBody>
          <a:bodyPr vert="horz" wrap="square" lIns="91440" tIns="45720" rIns="91440" bIns="45720" anchor="t"/>
          <a:lstStyle/>
          <a:p>
            <a:pPr marL="0" indent="0" algn="l">
              <a:buNone/>
            </a:pPr>
            <a:r>
              <a:rPr lang="en-US" altLang="vi-VN" sz="2400" b="1" dirty="0">
                <a:solidFill>
                  <a:srgbClr val="0000FF"/>
                </a:solidFill>
                <a:latin typeface="Times New Roman" panose="02020603050405020304" pitchFamily="18" charset="0"/>
                <a:cs typeface="Times New Roman" panose="02020603050405020304" pitchFamily="18" charset="0"/>
              </a:rPr>
              <a:t>- Chức năng tổ chức và xây dựng, đảm bảo thực hiện quyền tự do, dân chủ và lợi ích hợp pháp của công dân. </a:t>
            </a:r>
          </a:p>
        </p:txBody>
      </p:sp>
      <p:sp>
        <p:nvSpPr>
          <p:cNvPr id="3" name="Rectangle 5"/>
          <p:cNvSpPr>
            <a:spLocks noGrp="1"/>
          </p:cNvSpPr>
          <p:nvPr/>
        </p:nvSpPr>
        <p:spPr>
          <a:xfrm>
            <a:off x="460375" y="2843530"/>
            <a:ext cx="7651115" cy="872490"/>
          </a:xfrm>
          <a:prstGeom prst="rect">
            <a:avLst/>
          </a:prstGeom>
          <a:noFill/>
          <a:ln w="9525">
            <a:solidFill>
              <a:schemeClr val="tx1"/>
            </a:solid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vi-VN" sz="2400" b="1" dirty="0">
                <a:solidFill>
                  <a:srgbClr val="0000FF"/>
                </a:solidFill>
                <a:latin typeface="Times New Roman" panose="02020603050405020304" pitchFamily="18" charset="0"/>
                <a:cs typeface="Times New Roman" panose="02020603050405020304" pitchFamily="18" charset="0"/>
              </a:rPr>
              <a:t>- Chức năng đảm bảo an ninh chính trị và trật tự, an toàn </a:t>
            </a:r>
            <a:r>
              <a:rPr lang="vi-VN" altLang="en-US" sz="2400" b="1" dirty="0">
                <a:solidFill>
                  <a:srgbClr val="0000FF"/>
                </a:solidFill>
                <a:latin typeface="Times New Roman" panose="02020603050405020304" pitchFamily="18" charset="0"/>
                <a:cs typeface="Times New Roman" panose="02020603050405020304" pitchFamily="18" charset="0"/>
              </a:rPr>
              <a:t>xã hội</a:t>
            </a:r>
            <a:r>
              <a:rPr lang="en-US" altLang="vi-VN" sz="2400" b="1" dirty="0">
                <a:solidFill>
                  <a:srgbClr val="0000FF"/>
                </a:solidFill>
                <a:latin typeface="Times New Roman" panose="02020603050405020304" pitchFamily="18" charset="0"/>
                <a:cs typeface="Times New Roman" panose="02020603050405020304" pitchFamily="18" charset="0"/>
              </a:rPr>
              <a:t> ( Bạo lực trấn áp).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ircle(in)">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27013">
                                            <p:bg/>
                                          </p:spTgt>
                                        </p:tgtEl>
                                        <p:attrNameLst>
                                          <p:attrName>style.visibility</p:attrName>
                                        </p:attrNameLst>
                                      </p:cBhvr>
                                      <p:to>
                                        <p:strVal val="visible"/>
                                      </p:to>
                                    </p:set>
                                    <p:animEffect transition="in" filter="box(in)">
                                      <p:cBhvr>
                                        <p:cTn id="22" dur="2000"/>
                                        <p:tgtEl>
                                          <p:spTgt spid="427013">
                                            <p:bg/>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27013">
                                            <p:txEl>
                                              <p:pRg st="0" end="0"/>
                                            </p:txEl>
                                          </p:spTgt>
                                        </p:tgtEl>
                                        <p:attrNameLst>
                                          <p:attrName>style.visibility</p:attrName>
                                        </p:attrNameLst>
                                      </p:cBhvr>
                                      <p:to>
                                        <p:strVal val="visible"/>
                                      </p:to>
                                    </p:set>
                                    <p:animEffect transition="in" filter="box(in)">
                                      <p:cBhvr>
                                        <p:cTn id="27" dur="2000"/>
                                        <p:tgtEl>
                                          <p:spTgt spid="427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2" grpId="0"/>
      <p:bldP spid="427013" grpId="0" build="p"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643" name="Line 51"/>
          <p:cNvSpPr/>
          <p:nvPr/>
        </p:nvSpPr>
        <p:spPr>
          <a:xfrm>
            <a:off x="7086600" y="2057400"/>
            <a:ext cx="0" cy="533400"/>
          </a:xfrm>
          <a:prstGeom prst="line">
            <a:avLst/>
          </a:prstGeom>
          <a:ln w="38100" cap="flat" cmpd="sng">
            <a:solidFill>
              <a:schemeClr val="tx1"/>
            </a:solidFill>
            <a:prstDash val="solid"/>
            <a:headEnd type="none" w="med" len="med"/>
            <a:tailEnd type="triangle" w="med" len="med"/>
          </a:ln>
        </p:spPr>
      </p:sp>
      <p:sp>
        <p:nvSpPr>
          <p:cNvPr id="494642" name="Line 50"/>
          <p:cNvSpPr/>
          <p:nvPr/>
        </p:nvSpPr>
        <p:spPr>
          <a:xfrm>
            <a:off x="5943600" y="2057400"/>
            <a:ext cx="0" cy="533400"/>
          </a:xfrm>
          <a:prstGeom prst="line">
            <a:avLst/>
          </a:prstGeom>
          <a:ln w="38100" cap="flat" cmpd="sng">
            <a:solidFill>
              <a:schemeClr val="tx1"/>
            </a:solidFill>
            <a:prstDash val="solid"/>
            <a:headEnd type="none" w="med" len="med"/>
            <a:tailEnd type="triangle" w="med" len="med"/>
          </a:ln>
        </p:spPr>
      </p:sp>
      <p:sp>
        <p:nvSpPr>
          <p:cNvPr id="494640" name="Line 48"/>
          <p:cNvSpPr/>
          <p:nvPr/>
        </p:nvSpPr>
        <p:spPr>
          <a:xfrm>
            <a:off x="7086600" y="1524000"/>
            <a:ext cx="0" cy="533400"/>
          </a:xfrm>
          <a:prstGeom prst="line">
            <a:avLst/>
          </a:prstGeom>
          <a:ln w="38100" cap="flat" cmpd="sng">
            <a:solidFill>
              <a:schemeClr val="tx1"/>
            </a:solidFill>
            <a:prstDash val="solid"/>
            <a:headEnd type="none" w="med" len="med"/>
            <a:tailEnd type="triangle" w="med" len="med"/>
          </a:ln>
        </p:spPr>
      </p:sp>
      <p:sp>
        <p:nvSpPr>
          <p:cNvPr id="494620" name="AutoShape 28"/>
          <p:cNvSpPr/>
          <p:nvPr/>
        </p:nvSpPr>
        <p:spPr>
          <a:xfrm rot="5400000">
            <a:off x="6296025" y="2771775"/>
            <a:ext cx="576263" cy="4176713"/>
          </a:xfrm>
          <a:prstGeom prst="rightBrace">
            <a:avLst>
              <a:gd name="adj1" fmla="val 60399"/>
              <a:gd name="adj2" fmla="val 50000"/>
            </a:avLst>
          </a:prstGeom>
          <a:noFill/>
          <a:ln w="38100" cap="flat" cmpd="sng">
            <a:solidFill>
              <a:schemeClr val="tx1"/>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vi-VN" sz="2400" b="1" dirty="0">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494617" name="Group 25"/>
          <p:cNvGrpSpPr/>
          <p:nvPr/>
        </p:nvGrpSpPr>
        <p:grpSpPr>
          <a:xfrm>
            <a:off x="3886200" y="1143000"/>
            <a:ext cx="1522413" cy="152400"/>
            <a:chOff x="2329" y="1298"/>
            <a:chExt cx="959" cy="97"/>
          </a:xfrm>
        </p:grpSpPr>
        <p:sp>
          <p:nvSpPr>
            <p:cNvPr id="32795" name="Line 26"/>
            <p:cNvSpPr/>
            <p:nvPr/>
          </p:nvSpPr>
          <p:spPr>
            <a:xfrm>
              <a:off x="2381" y="1298"/>
              <a:ext cx="907" cy="0"/>
            </a:xfrm>
            <a:prstGeom prst="line">
              <a:avLst/>
            </a:prstGeom>
            <a:ln w="57150" cap="flat" cmpd="sng">
              <a:solidFill>
                <a:srgbClr val="3333CC"/>
              </a:solidFill>
              <a:prstDash val="solid"/>
              <a:headEnd type="none" w="med" len="med"/>
              <a:tailEnd type="triangle" w="med" len="med"/>
            </a:ln>
          </p:spPr>
        </p:sp>
        <p:sp>
          <p:nvSpPr>
            <p:cNvPr id="32796" name="Line 27"/>
            <p:cNvSpPr/>
            <p:nvPr/>
          </p:nvSpPr>
          <p:spPr>
            <a:xfrm flipH="1">
              <a:off x="2329" y="1395"/>
              <a:ext cx="907" cy="0"/>
            </a:xfrm>
            <a:prstGeom prst="line">
              <a:avLst/>
            </a:prstGeom>
            <a:ln w="57150" cap="flat" cmpd="sng">
              <a:solidFill>
                <a:srgbClr val="3333CC"/>
              </a:solidFill>
              <a:prstDash val="solid"/>
              <a:headEnd type="none" w="med" len="med"/>
              <a:tailEnd type="triangle" w="med" len="med"/>
            </a:ln>
          </p:spPr>
        </p:sp>
      </p:grpSp>
      <p:sp>
        <p:nvSpPr>
          <p:cNvPr id="494622" name="Rectangle 30" descr="Parchment"/>
          <p:cNvSpPr>
            <a:spLocks noGrp="1"/>
          </p:cNvSpPr>
          <p:nvPr/>
        </p:nvSpPr>
        <p:spPr>
          <a:xfrm>
            <a:off x="762000" y="609600"/>
            <a:ext cx="2667000" cy="914400"/>
          </a:xfrm>
          <a:prstGeom prst="rect">
            <a:avLst/>
          </a:prstGeom>
          <a:blipFill rotWithShape="1">
            <a:blip r:embed="rId2"/>
          </a:blipFill>
          <a:ln w="38100">
            <a:solidFill>
              <a:schemeClr val="accent2">
                <a:alpha val="100000"/>
              </a:schemeClr>
            </a:solidFill>
            <a:miter lim="800000"/>
          </a:ln>
        </p:spPr>
        <p:txBody>
          <a:bodyPr vert="horz" wrap="square" lIns="91440" tIns="45720" rIns="91440" bIns="45720" anchor="ct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ClrTx/>
              <a:buSzTx/>
            </a:pPr>
            <a:r>
              <a:rPr lang="en-US" altLang="vi-VN" sz="2400" b="1" kern="1200" dirty="0">
                <a:solidFill>
                  <a:srgbClr val="0000FF"/>
                </a:solidFill>
                <a:latin typeface="Times New Roman" panose="02020603050405020304" pitchFamily="18" charset="0"/>
                <a:ea typeface="+mn-ea"/>
                <a:cs typeface="Times New Roman" panose="02020603050405020304" pitchFamily="18" charset="0"/>
                <a:hlinkClick r:id="" action="ppaction://noaction"/>
              </a:rPr>
              <a:t>Bảo đảm an ninh chính trị và trật tự, an toàn xã hội</a:t>
            </a:r>
          </a:p>
        </p:txBody>
      </p:sp>
      <p:sp>
        <p:nvSpPr>
          <p:cNvPr id="494623" name="Rectangle 31" descr="Parchment"/>
          <p:cNvSpPr>
            <a:spLocks noGrp="1"/>
          </p:cNvSpPr>
          <p:nvPr/>
        </p:nvSpPr>
        <p:spPr>
          <a:xfrm>
            <a:off x="5791200" y="533400"/>
            <a:ext cx="2743200" cy="990600"/>
          </a:xfrm>
          <a:prstGeom prst="rect">
            <a:avLst/>
          </a:prstGeom>
          <a:blipFill rotWithShape="1">
            <a:blip r:embed="rId2"/>
          </a:blipFill>
          <a:ln w="38100">
            <a:solidFill>
              <a:schemeClr val="accent2">
                <a:alpha val="100000"/>
              </a:schemeClr>
            </a:solidFill>
            <a:miter lim="800000"/>
          </a:ln>
        </p:spPr>
        <p:txBody>
          <a:bodyPr vert="horz" wrap="square" lIns="91440" tIns="45720" rIns="91440" bIns="45720" anchor="ct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SzTx/>
            </a:pPr>
            <a:r>
              <a:rPr lang="en-US" altLang="vi-VN" sz="2400" b="1" kern="1200" dirty="0">
                <a:solidFill>
                  <a:srgbClr val="0000FF"/>
                </a:solidFill>
                <a:latin typeface="Times New Roman" panose="02020603050405020304" pitchFamily="18" charset="0"/>
                <a:ea typeface="+mn-ea"/>
                <a:cs typeface="Times New Roman" panose="02020603050405020304" pitchFamily="18" charset="0"/>
                <a:hlinkClick r:id="rId3" action="ppaction://hlinksldjump"/>
              </a:rPr>
              <a:t>Tổ chức xây dựng</a:t>
            </a:r>
          </a:p>
        </p:txBody>
      </p:sp>
      <p:sp>
        <p:nvSpPr>
          <p:cNvPr id="494626" name="Rectangle 34" descr="Parchment"/>
          <p:cNvSpPr/>
          <p:nvPr/>
        </p:nvSpPr>
        <p:spPr>
          <a:xfrm>
            <a:off x="3352800" y="533400"/>
            <a:ext cx="2667000" cy="685800"/>
          </a:xfrm>
          <a:prstGeom prst="rect">
            <a:avLst/>
          </a:prstGeom>
          <a:noFill/>
          <a:ln w="381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buClr>
                <a:schemeClr val="accent1"/>
              </a:buClr>
              <a:buSzPct val="65000"/>
              <a:buFont typeface="Wingdings" panose="05000000000000000000" pitchFamily="2" charset="2"/>
              <a:buNone/>
            </a:pPr>
            <a:r>
              <a:rPr lang="en-US" altLang="vi-VN" sz="2400" b="1" dirty="0">
                <a:solidFill>
                  <a:srgbClr val="FF0000"/>
                </a:solidFill>
                <a:latin typeface="Times New Roman" panose="02020603050405020304" pitchFamily="18" charset="0"/>
                <a:cs typeface="Times New Roman" panose="02020603050405020304" pitchFamily="18" charset="0"/>
              </a:rPr>
              <a:t>Hữu cơ</a:t>
            </a:r>
            <a:endParaRPr lang="en-US" alt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94627" name="Rectangle 35" descr="Parchment"/>
          <p:cNvSpPr/>
          <p:nvPr/>
        </p:nvSpPr>
        <p:spPr>
          <a:xfrm>
            <a:off x="3352800" y="1219200"/>
            <a:ext cx="2667000" cy="685800"/>
          </a:xfrm>
          <a:prstGeom prst="rect">
            <a:avLst/>
          </a:prstGeom>
          <a:noFill/>
          <a:ln w="381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buClr>
                <a:schemeClr val="accent1"/>
              </a:buClr>
              <a:buSzPct val="65000"/>
              <a:buFont typeface="Wingdings" panose="05000000000000000000" pitchFamily="2" charset="2"/>
              <a:buNone/>
            </a:pPr>
            <a:r>
              <a:rPr lang="en-US" altLang="vi-VN" sz="2400" b="1" dirty="0">
                <a:solidFill>
                  <a:srgbClr val="FF0000"/>
                </a:solidFill>
                <a:latin typeface="Times New Roman" panose="02020603050405020304" pitchFamily="18" charset="0"/>
                <a:cs typeface="Times New Roman" panose="02020603050405020304" pitchFamily="18" charset="0"/>
              </a:rPr>
              <a:t>Thống nhất</a:t>
            </a:r>
            <a:endParaRPr lang="en-US" altLang="vi-VN"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94628" name="Rectangle 36" descr="Parchment"/>
          <p:cNvSpPr/>
          <p:nvPr/>
        </p:nvSpPr>
        <p:spPr>
          <a:xfrm>
            <a:off x="1981200" y="2590800"/>
            <a:ext cx="1828800" cy="1828800"/>
          </a:xfrm>
          <a:prstGeom prst="rect">
            <a:avLst/>
          </a:prstGeom>
          <a:blipFill rotWithShape="1">
            <a:blip r:embed="rId2"/>
          </a:blipFill>
          <a:ln w="38100" cap="flat" cmpd="sng">
            <a:solidFill>
              <a:schemeClr val="accent2"/>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buClr>
                <a:schemeClr val="accent1"/>
              </a:buClr>
              <a:buSzPct val="65000"/>
              <a:buFont typeface="Wingdings" panose="05000000000000000000" pitchFamily="2" charset="2"/>
              <a:buNone/>
            </a:pPr>
            <a:r>
              <a:rPr lang="en-US" altLang="vi-VN" sz="2400" b="1" dirty="0">
                <a:solidFill>
                  <a:srgbClr val="0000FF"/>
                </a:solidFill>
                <a:latin typeface="Times New Roman" panose="02020603050405020304" pitchFamily="18" charset="0"/>
                <a:cs typeface="Times New Roman" panose="02020603050405020304" pitchFamily="18" charset="0"/>
              </a:rPr>
              <a:t>Giữ vững an ninh chính trị, an to</a:t>
            </a:r>
            <a:r>
              <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n xã hội</a:t>
            </a:r>
            <a:endPar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94629" name="Rectangle 37" descr="Parchment"/>
          <p:cNvSpPr/>
          <p:nvPr/>
        </p:nvSpPr>
        <p:spPr>
          <a:xfrm>
            <a:off x="76200" y="2590800"/>
            <a:ext cx="1828800" cy="1828800"/>
          </a:xfrm>
          <a:prstGeom prst="rect">
            <a:avLst/>
          </a:prstGeom>
          <a:blipFill rotWithShape="1">
            <a:blip r:embed="rId2"/>
          </a:blipFill>
          <a:ln w="38100" cap="flat" cmpd="sng">
            <a:solidFill>
              <a:schemeClr val="accent2"/>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buClr>
                <a:schemeClr val="accent1"/>
              </a:buClr>
              <a:buSzPct val="65000"/>
              <a:buFont typeface="Wingdings" panose="05000000000000000000" pitchFamily="2" charset="2"/>
              <a:buNone/>
            </a:pPr>
            <a:r>
              <a:rPr lang="en-US" altLang="vi-VN" sz="2400" b="1" dirty="0">
                <a:solidFill>
                  <a:srgbClr val="0000FF"/>
                </a:solidFill>
                <a:latin typeface="Times New Roman" panose="02020603050405020304" pitchFamily="18" charset="0"/>
                <a:cs typeface="Times New Roman" panose="02020603050405020304" pitchFamily="18" charset="0"/>
              </a:rPr>
              <a:t>Phòng ngừa ngăn chặn phá rối, bạo loạn</a:t>
            </a:r>
            <a:endPar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94631" name="Rectangle 39" descr="Parchment"/>
          <p:cNvSpPr/>
          <p:nvPr/>
        </p:nvSpPr>
        <p:spPr>
          <a:xfrm>
            <a:off x="4191000" y="2585403"/>
            <a:ext cx="1143000" cy="1938020"/>
          </a:xfrm>
          <a:prstGeom prst="rect">
            <a:avLst/>
          </a:prstGeom>
          <a:blipFill rotWithShape="1">
            <a:blip r:embed="rId2"/>
          </a:blipFill>
          <a:ln w="38100" cap="flat" cmpd="sng">
            <a:solidFill>
              <a:schemeClr val="tx2"/>
            </a:solidFill>
            <a:prstDash val="solid"/>
            <a:miter/>
            <a:headEnd type="none" w="med" len="med"/>
            <a:tailEnd type="none" w="med" len="med"/>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vi-VN" sz="2400" b="1" dirty="0">
              <a:latin typeface="Times New Roman" panose="02020603050405020304" pitchFamily="18" charset="0"/>
              <a:cs typeface="Times New Roman" panose="02020603050405020304" pitchFamily="18" charset="0"/>
            </a:endParaRPr>
          </a:p>
          <a:p>
            <a:pPr marL="0" lvl="0" indent="0" algn="ctr">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Kinh tế XHCN</a:t>
            </a:r>
          </a:p>
          <a:p>
            <a:pPr marL="0" lvl="0" indent="0" algn="ctr">
              <a:spcBef>
                <a:spcPct val="0"/>
              </a:spcBef>
              <a:buFontTx/>
              <a:buNone/>
            </a:pPr>
            <a:endPar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94632" name="Rectangle 40" descr="Parchment"/>
          <p:cNvSpPr/>
          <p:nvPr/>
        </p:nvSpPr>
        <p:spPr>
          <a:xfrm>
            <a:off x="7772400" y="2615565"/>
            <a:ext cx="1219200" cy="1938020"/>
          </a:xfrm>
          <a:prstGeom prst="rect">
            <a:avLst/>
          </a:prstGeom>
          <a:blipFill rotWithShape="1">
            <a:blip r:embed="rId2"/>
          </a:blipFill>
          <a:ln w="38100" cap="flat" cmpd="sng">
            <a:solidFill>
              <a:schemeClr val="tx2"/>
            </a:solidFill>
            <a:prstDash val="solid"/>
            <a:miter/>
            <a:headEnd type="none" w="med" len="med"/>
            <a:tailEnd type="none" w="med" len="med"/>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vi-VN" sz="2400" b="1" dirty="0">
              <a:latin typeface="Times New Roman" panose="02020603050405020304" pitchFamily="18" charset="0"/>
              <a:cs typeface="Times New Roman" panose="02020603050405020304" pitchFamily="18" charset="0"/>
            </a:endParaRPr>
          </a:p>
          <a:p>
            <a:pPr marL="0" lvl="0" indent="0" algn="ctr">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Hệ thống PL</a:t>
            </a:r>
          </a:p>
          <a:p>
            <a:pPr marL="0" lvl="0" indent="0" algn="ctr">
              <a:spcBef>
                <a:spcPct val="0"/>
              </a:spcBef>
              <a:buFontTx/>
              <a:buNone/>
            </a:pPr>
            <a:endPar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94633" name="Rectangle 41" descr="Parchment"/>
          <p:cNvSpPr/>
          <p:nvPr/>
        </p:nvSpPr>
        <p:spPr>
          <a:xfrm>
            <a:off x="6553200" y="2599690"/>
            <a:ext cx="1143000" cy="1938020"/>
          </a:xfrm>
          <a:prstGeom prst="rect">
            <a:avLst/>
          </a:prstGeom>
          <a:blipFill rotWithShape="1">
            <a:blip r:embed="rId2"/>
          </a:blipFill>
          <a:ln w="38100" cap="flat" cmpd="sng">
            <a:solidFill>
              <a:schemeClr val="tx2"/>
            </a:solidFill>
            <a:prstDash val="solid"/>
            <a:miter/>
            <a:headEnd type="none" w="med" len="med"/>
            <a:tailEnd type="none" w="med" len="med"/>
          </a:ln>
        </p:spPr>
        <p:txBody>
          <a:bodyPr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vi-VN" sz="2400" b="1" dirty="0">
              <a:latin typeface="Times New Roman" panose="02020603050405020304" pitchFamily="18" charset="0"/>
              <a:cs typeface="Times New Roman" panose="02020603050405020304" pitchFamily="18" charset="0"/>
            </a:endParaRPr>
          </a:p>
          <a:p>
            <a:pPr marL="0" lvl="0" indent="0" algn="ctr">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Chính sách XH</a:t>
            </a:r>
          </a:p>
          <a:p>
            <a:pPr marL="0" lvl="0" indent="0" algn="ctr">
              <a:spcBef>
                <a:spcPct val="0"/>
              </a:spcBef>
              <a:buFontTx/>
              <a:buNone/>
            </a:pPr>
            <a:endPar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94634" name="Rectangle 42" descr="Parchment"/>
          <p:cNvSpPr/>
          <p:nvPr/>
        </p:nvSpPr>
        <p:spPr>
          <a:xfrm>
            <a:off x="5410200" y="2283619"/>
            <a:ext cx="1066800" cy="2676525"/>
          </a:xfrm>
          <a:prstGeom prst="rect">
            <a:avLst/>
          </a:prstGeom>
          <a:blipFill rotWithShape="1">
            <a:blip r:embed="rId2"/>
          </a:blipFill>
          <a:ln w="38100" cap="flat" cmpd="sng">
            <a:solidFill>
              <a:schemeClr val="tx2"/>
            </a:solidFill>
            <a:prstDash val="solid"/>
            <a:miter/>
            <a:headEnd type="none" w="med" len="med"/>
            <a:tailEnd type="none" w="med" len="med"/>
          </a:ln>
        </p:spPr>
        <p:txBody>
          <a:bodyPr wrap="square"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vi-VN" sz="2400" b="1" dirty="0">
              <a:latin typeface="Times New Roman" panose="02020603050405020304" pitchFamily="18" charset="0"/>
              <a:cs typeface="Times New Roman" panose="02020603050405020304" pitchFamily="18" charset="0"/>
            </a:endParaRPr>
          </a:p>
          <a:p>
            <a:pPr marL="0" lvl="0" indent="0" algn="ctr">
              <a:spcBef>
                <a:spcPct val="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Văn hóa, giáo dục, khoa học</a:t>
            </a:r>
            <a:endPar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94635" name="Rectangle 43" descr="Parchment"/>
          <p:cNvSpPr/>
          <p:nvPr/>
        </p:nvSpPr>
        <p:spPr>
          <a:xfrm>
            <a:off x="4648200" y="5105400"/>
            <a:ext cx="4191000" cy="1066800"/>
          </a:xfrm>
          <a:prstGeom prst="rect">
            <a:avLst/>
          </a:prstGeom>
          <a:noFill/>
          <a:ln w="381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buClr>
                <a:schemeClr val="accent1"/>
              </a:buClr>
              <a:buSzPct val="65000"/>
              <a:buFont typeface="Wingdings" panose="05000000000000000000" pitchFamily="2" charset="2"/>
              <a:buNone/>
            </a:pPr>
            <a:r>
              <a:rPr lang="en-US" altLang="vi-VN" sz="2400" b="1" dirty="0">
                <a:solidFill>
                  <a:srgbClr val="0000FF"/>
                </a:solidFill>
                <a:latin typeface="Times New Roman" panose="02020603050405020304" pitchFamily="18" charset="0"/>
                <a:cs typeface="Times New Roman" panose="02020603050405020304" pitchFamily="18" charset="0"/>
              </a:rPr>
              <a:t>L</a:t>
            </a:r>
            <a:r>
              <a:rPr lang="en-US" altLang="vi-VN" sz="24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 chức năng</a:t>
            </a:r>
            <a:r>
              <a:rPr lang="en-US" altLang="vi-VN" sz="2400" b="1" dirty="0">
                <a:latin typeface="Times New Roman" panose="02020603050405020304" pitchFamily="18" charset="0"/>
                <a:cs typeface="Times New Roman" panose="02020603050405020304" pitchFamily="18" charset="0"/>
              </a:rPr>
              <a:t> </a:t>
            </a:r>
            <a:r>
              <a:rPr lang="en-US" altLang="vi-VN" sz="2400" b="1" i="1" u="sng" dirty="0">
                <a:solidFill>
                  <a:srgbClr val="FF0000"/>
                </a:solidFill>
                <a:latin typeface="Times New Roman" panose="02020603050405020304" pitchFamily="18" charset="0"/>
                <a:cs typeface="Times New Roman" panose="02020603050405020304" pitchFamily="18" charset="0"/>
              </a:rPr>
              <a:t>căn bản nhất</a:t>
            </a:r>
            <a:r>
              <a:rPr lang="en-US" altLang="vi-VN" sz="2400" b="1" u="sng" dirty="0">
                <a:latin typeface="Times New Roman" panose="02020603050405020304" pitchFamily="18" charset="0"/>
                <a:cs typeface="Times New Roman" panose="02020603050405020304" pitchFamily="18" charset="0"/>
              </a:rPr>
              <a:t>,</a:t>
            </a:r>
          </a:p>
          <a:p>
            <a:pPr marL="0" lvl="0" indent="0" algn="just">
              <a:buClr>
                <a:schemeClr val="accent1"/>
              </a:buClr>
              <a:buSzPct val="65000"/>
              <a:buFont typeface="Wingdings" panose="05000000000000000000" pitchFamily="2" charset="2"/>
              <a:buNone/>
            </a:pPr>
            <a:r>
              <a:rPr lang="en-US" altLang="vi-VN" sz="2400" b="1" dirty="0">
                <a:solidFill>
                  <a:srgbClr val="0000FF"/>
                </a:solidFill>
                <a:latin typeface="Times New Roman" panose="02020603050405020304" pitchFamily="18" charset="0"/>
                <a:cs typeface="Times New Roman" panose="02020603050405020304" pitchFamily="18" charset="0"/>
              </a:rPr>
              <a:t>giữ vai trò</a:t>
            </a:r>
            <a:r>
              <a:rPr lang="en-US" altLang="vi-VN" sz="2400" b="1" dirty="0">
                <a:latin typeface="Times New Roman" panose="02020603050405020304" pitchFamily="18" charset="0"/>
                <a:cs typeface="Times New Roman" panose="02020603050405020304" pitchFamily="18" charset="0"/>
              </a:rPr>
              <a:t> </a:t>
            </a:r>
            <a:r>
              <a:rPr lang="en-US" altLang="vi-VN" sz="2400" b="1" i="1" u="sng" dirty="0">
                <a:solidFill>
                  <a:srgbClr val="FF0000"/>
                </a:solidFill>
                <a:latin typeface="Times New Roman" panose="02020603050405020304" pitchFamily="18" charset="0"/>
                <a:cs typeface="Times New Roman" panose="02020603050405020304" pitchFamily="18" charset="0"/>
              </a:rPr>
              <a:t>quyết định.</a:t>
            </a:r>
            <a:endParaRPr lang="en-US" altLang="vi-VN" sz="2400" b="1" i="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94636" name="Line 44"/>
          <p:cNvSpPr/>
          <p:nvPr/>
        </p:nvSpPr>
        <p:spPr>
          <a:xfrm flipV="1">
            <a:off x="990600" y="2057400"/>
            <a:ext cx="1981200" cy="0"/>
          </a:xfrm>
          <a:prstGeom prst="line">
            <a:avLst/>
          </a:prstGeom>
          <a:ln w="38100" cap="flat" cmpd="sng">
            <a:solidFill>
              <a:schemeClr val="tx1"/>
            </a:solidFill>
            <a:prstDash val="solid"/>
            <a:headEnd type="none" w="med" len="med"/>
            <a:tailEnd type="none" w="med" len="med"/>
          </a:ln>
        </p:spPr>
      </p:sp>
      <p:sp>
        <p:nvSpPr>
          <p:cNvPr id="494637" name="Line 45"/>
          <p:cNvSpPr/>
          <p:nvPr/>
        </p:nvSpPr>
        <p:spPr>
          <a:xfrm>
            <a:off x="990600" y="2057400"/>
            <a:ext cx="0" cy="533400"/>
          </a:xfrm>
          <a:prstGeom prst="line">
            <a:avLst/>
          </a:prstGeom>
          <a:ln w="38100" cap="flat" cmpd="sng">
            <a:solidFill>
              <a:schemeClr val="tx1"/>
            </a:solidFill>
            <a:prstDash val="solid"/>
            <a:headEnd type="none" w="med" len="med"/>
            <a:tailEnd type="triangle" w="med" len="med"/>
          </a:ln>
        </p:spPr>
      </p:sp>
      <p:sp>
        <p:nvSpPr>
          <p:cNvPr id="494638" name="Line 46"/>
          <p:cNvSpPr/>
          <p:nvPr/>
        </p:nvSpPr>
        <p:spPr>
          <a:xfrm>
            <a:off x="1981200" y="1524000"/>
            <a:ext cx="0" cy="533400"/>
          </a:xfrm>
          <a:prstGeom prst="line">
            <a:avLst/>
          </a:prstGeom>
          <a:ln w="38100" cap="flat" cmpd="sng">
            <a:solidFill>
              <a:schemeClr val="tx1"/>
            </a:solidFill>
            <a:prstDash val="solid"/>
            <a:headEnd type="none" w="med" len="med"/>
            <a:tailEnd type="triangle" w="med" len="med"/>
          </a:ln>
        </p:spPr>
      </p:sp>
      <p:sp>
        <p:nvSpPr>
          <p:cNvPr id="494639" name="Line 47"/>
          <p:cNvSpPr/>
          <p:nvPr/>
        </p:nvSpPr>
        <p:spPr>
          <a:xfrm>
            <a:off x="2971800" y="2057400"/>
            <a:ext cx="0" cy="533400"/>
          </a:xfrm>
          <a:prstGeom prst="line">
            <a:avLst/>
          </a:prstGeom>
          <a:ln w="38100" cap="flat" cmpd="sng">
            <a:solidFill>
              <a:schemeClr val="tx1"/>
            </a:solidFill>
            <a:prstDash val="solid"/>
            <a:headEnd type="none" w="med" len="med"/>
            <a:tailEnd type="triangle" w="med" len="med"/>
          </a:ln>
        </p:spPr>
      </p:sp>
      <p:sp>
        <p:nvSpPr>
          <p:cNvPr id="494644" name="Line 52"/>
          <p:cNvSpPr/>
          <p:nvPr/>
        </p:nvSpPr>
        <p:spPr>
          <a:xfrm>
            <a:off x="8382000" y="2057400"/>
            <a:ext cx="0" cy="533400"/>
          </a:xfrm>
          <a:prstGeom prst="line">
            <a:avLst/>
          </a:prstGeom>
          <a:ln w="38100" cap="flat" cmpd="sng">
            <a:solidFill>
              <a:schemeClr val="tx1"/>
            </a:solidFill>
            <a:prstDash val="solid"/>
            <a:headEnd type="none" w="med" len="med"/>
            <a:tailEnd type="triangle" w="med" len="med"/>
          </a:ln>
        </p:spPr>
      </p:sp>
      <p:sp>
        <p:nvSpPr>
          <p:cNvPr id="494645" name="Line 53"/>
          <p:cNvSpPr/>
          <p:nvPr/>
        </p:nvSpPr>
        <p:spPr>
          <a:xfrm flipV="1">
            <a:off x="4724400" y="2057400"/>
            <a:ext cx="3657600" cy="0"/>
          </a:xfrm>
          <a:prstGeom prst="line">
            <a:avLst/>
          </a:prstGeom>
          <a:ln w="38100" cap="flat" cmpd="sng">
            <a:solidFill>
              <a:schemeClr val="tx1"/>
            </a:solidFill>
            <a:prstDash val="solid"/>
            <a:headEnd type="none" w="med" len="med"/>
            <a:tailEnd type="none" w="med" len="med"/>
          </a:ln>
        </p:spPr>
      </p:sp>
      <p:sp>
        <p:nvSpPr>
          <p:cNvPr id="494641" name="Line 49"/>
          <p:cNvSpPr/>
          <p:nvPr/>
        </p:nvSpPr>
        <p:spPr>
          <a:xfrm>
            <a:off x="4724400" y="2057400"/>
            <a:ext cx="0" cy="533400"/>
          </a:xfrm>
          <a:prstGeom prst="line">
            <a:avLst/>
          </a:prstGeom>
          <a:ln w="38100" cap="flat" cmpd="sng">
            <a:solidFill>
              <a:schemeClr val="tx1"/>
            </a:solidFill>
            <a:prstDash val="solid"/>
            <a:headEnd type="none" w="med" len="med"/>
            <a:tailEnd type="triangle" w="med" len="med"/>
          </a:ln>
        </p:spPr>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4622">
                                            <p:bg/>
                                          </p:spTgt>
                                        </p:tgtEl>
                                        <p:attrNameLst>
                                          <p:attrName>style.visibility</p:attrName>
                                        </p:attrNameLst>
                                      </p:cBhvr>
                                      <p:to>
                                        <p:strVal val="visible"/>
                                      </p:to>
                                    </p:set>
                                    <p:animEffect transition="in" filter="diamond(in)">
                                      <p:cBhvr>
                                        <p:cTn id="7" dur="2000"/>
                                        <p:tgtEl>
                                          <p:spTgt spid="494622">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94622">
                                            <p:txEl>
                                              <p:pRg st="0" end="0"/>
                                            </p:txEl>
                                          </p:spTgt>
                                        </p:tgtEl>
                                        <p:attrNameLst>
                                          <p:attrName>style.visibility</p:attrName>
                                        </p:attrNameLst>
                                      </p:cBhvr>
                                      <p:to>
                                        <p:strVal val="visible"/>
                                      </p:to>
                                    </p:set>
                                    <p:animEffect transition="in" filter="diamond(in)">
                                      <p:cBhvr>
                                        <p:cTn id="10" dur="2000"/>
                                        <p:tgtEl>
                                          <p:spTgt spid="494622">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494638"/>
                                        </p:tgtEl>
                                        <p:attrNameLst>
                                          <p:attrName>style.visibility</p:attrName>
                                        </p:attrNameLst>
                                      </p:cBhvr>
                                      <p:to>
                                        <p:strVal val="visible"/>
                                      </p:to>
                                    </p:set>
                                    <p:animEffect transition="in" filter="diamond(in)">
                                      <p:cBhvr>
                                        <p:cTn id="13" dur="2000"/>
                                        <p:tgtEl>
                                          <p:spTgt spid="494638"/>
                                        </p:tgtEl>
                                      </p:cBhvr>
                                    </p:animEffect>
                                  </p:childTnLst>
                                </p:cTn>
                              </p:par>
                              <p:par>
                                <p:cTn id="14" presetID="8" presetClass="entr" presetSubtype="16" fill="hold" nodeType="withEffect">
                                  <p:stCondLst>
                                    <p:cond delay="0"/>
                                  </p:stCondLst>
                                  <p:childTnLst>
                                    <p:set>
                                      <p:cBhvr>
                                        <p:cTn id="15" dur="1" fill="hold">
                                          <p:stCondLst>
                                            <p:cond delay="0"/>
                                          </p:stCondLst>
                                        </p:cTn>
                                        <p:tgtEl>
                                          <p:spTgt spid="494636"/>
                                        </p:tgtEl>
                                        <p:attrNameLst>
                                          <p:attrName>style.visibility</p:attrName>
                                        </p:attrNameLst>
                                      </p:cBhvr>
                                      <p:to>
                                        <p:strVal val="visible"/>
                                      </p:to>
                                    </p:set>
                                    <p:animEffect transition="in" filter="diamond(in)">
                                      <p:cBhvr>
                                        <p:cTn id="16" dur="2000"/>
                                        <p:tgtEl>
                                          <p:spTgt spid="494636"/>
                                        </p:tgtEl>
                                      </p:cBhvr>
                                    </p:animEffect>
                                  </p:childTnLst>
                                </p:cTn>
                              </p:par>
                              <p:par>
                                <p:cTn id="17" presetID="8" presetClass="entr" presetSubtype="16" fill="hold" nodeType="withEffect">
                                  <p:stCondLst>
                                    <p:cond delay="0"/>
                                  </p:stCondLst>
                                  <p:childTnLst>
                                    <p:set>
                                      <p:cBhvr>
                                        <p:cTn id="18" dur="1" fill="hold">
                                          <p:stCondLst>
                                            <p:cond delay="0"/>
                                          </p:stCondLst>
                                        </p:cTn>
                                        <p:tgtEl>
                                          <p:spTgt spid="494637"/>
                                        </p:tgtEl>
                                        <p:attrNameLst>
                                          <p:attrName>style.visibility</p:attrName>
                                        </p:attrNameLst>
                                      </p:cBhvr>
                                      <p:to>
                                        <p:strVal val="visible"/>
                                      </p:to>
                                    </p:set>
                                    <p:animEffect transition="in" filter="diamond(in)">
                                      <p:cBhvr>
                                        <p:cTn id="19" dur="2000"/>
                                        <p:tgtEl>
                                          <p:spTgt spid="494637"/>
                                        </p:tgtEl>
                                      </p:cBhvr>
                                    </p:animEffect>
                                  </p:childTnLst>
                                </p:cTn>
                              </p:par>
                              <p:par>
                                <p:cTn id="20" presetID="8" presetClass="entr" presetSubtype="16" fill="hold" nodeType="withEffect">
                                  <p:stCondLst>
                                    <p:cond delay="0"/>
                                  </p:stCondLst>
                                  <p:childTnLst>
                                    <p:set>
                                      <p:cBhvr>
                                        <p:cTn id="21" dur="1" fill="hold">
                                          <p:stCondLst>
                                            <p:cond delay="0"/>
                                          </p:stCondLst>
                                        </p:cTn>
                                        <p:tgtEl>
                                          <p:spTgt spid="494639"/>
                                        </p:tgtEl>
                                        <p:attrNameLst>
                                          <p:attrName>style.visibility</p:attrName>
                                        </p:attrNameLst>
                                      </p:cBhvr>
                                      <p:to>
                                        <p:strVal val="visible"/>
                                      </p:to>
                                    </p:set>
                                    <p:animEffect transition="in" filter="diamond(in)">
                                      <p:cBhvr>
                                        <p:cTn id="22" dur="2000"/>
                                        <p:tgtEl>
                                          <p:spTgt spid="494639"/>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494629"/>
                                        </p:tgtEl>
                                        <p:attrNameLst>
                                          <p:attrName>style.visibility</p:attrName>
                                        </p:attrNameLst>
                                      </p:cBhvr>
                                      <p:to>
                                        <p:strVal val="visible"/>
                                      </p:to>
                                    </p:set>
                                    <p:animEffect transition="in" filter="diamond(in)">
                                      <p:cBhvr>
                                        <p:cTn id="25" dur="2000"/>
                                        <p:tgtEl>
                                          <p:spTgt spid="494629"/>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494628"/>
                                        </p:tgtEl>
                                        <p:attrNameLst>
                                          <p:attrName>style.visibility</p:attrName>
                                        </p:attrNameLst>
                                      </p:cBhvr>
                                      <p:to>
                                        <p:strVal val="visible"/>
                                      </p:to>
                                    </p:set>
                                    <p:animEffect transition="in" filter="diamond(in)">
                                      <p:cBhvr>
                                        <p:cTn id="30" dur="2000"/>
                                        <p:tgtEl>
                                          <p:spTgt spid="494628"/>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494623">
                                            <p:bg/>
                                          </p:spTgt>
                                        </p:tgtEl>
                                        <p:attrNameLst>
                                          <p:attrName>style.visibility</p:attrName>
                                        </p:attrNameLst>
                                      </p:cBhvr>
                                      <p:to>
                                        <p:strVal val="visible"/>
                                      </p:to>
                                    </p:set>
                                    <p:animEffect transition="in" filter="diamond(in)">
                                      <p:cBhvr>
                                        <p:cTn id="35" dur="2000"/>
                                        <p:tgtEl>
                                          <p:spTgt spid="494623">
                                            <p:bg/>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494623">
                                            <p:txEl>
                                              <p:pRg st="0" end="0"/>
                                            </p:txEl>
                                          </p:spTgt>
                                        </p:tgtEl>
                                        <p:attrNameLst>
                                          <p:attrName>style.visibility</p:attrName>
                                        </p:attrNameLst>
                                      </p:cBhvr>
                                      <p:to>
                                        <p:strVal val="visible"/>
                                      </p:to>
                                    </p:set>
                                    <p:animEffect transition="in" filter="diamond(in)">
                                      <p:cBhvr>
                                        <p:cTn id="40" dur="2000"/>
                                        <p:tgtEl>
                                          <p:spTgt spid="494623">
                                            <p:txEl>
                                              <p:pRg st="0" end="0"/>
                                            </p:txEl>
                                          </p:spTgt>
                                        </p:tgtEl>
                                      </p:cBhvr>
                                    </p:animEffect>
                                  </p:childTnLst>
                                </p:cTn>
                              </p:par>
                              <p:par>
                                <p:cTn id="41" presetID="8" presetClass="entr" presetSubtype="16" fill="hold" nodeType="withEffect">
                                  <p:stCondLst>
                                    <p:cond delay="0"/>
                                  </p:stCondLst>
                                  <p:childTnLst>
                                    <p:set>
                                      <p:cBhvr>
                                        <p:cTn id="42" dur="1" fill="hold">
                                          <p:stCondLst>
                                            <p:cond delay="0"/>
                                          </p:stCondLst>
                                        </p:cTn>
                                        <p:tgtEl>
                                          <p:spTgt spid="494640"/>
                                        </p:tgtEl>
                                        <p:attrNameLst>
                                          <p:attrName>style.visibility</p:attrName>
                                        </p:attrNameLst>
                                      </p:cBhvr>
                                      <p:to>
                                        <p:strVal val="visible"/>
                                      </p:to>
                                    </p:set>
                                    <p:animEffect transition="in" filter="diamond(in)">
                                      <p:cBhvr>
                                        <p:cTn id="43" dur="2000"/>
                                        <p:tgtEl>
                                          <p:spTgt spid="494640"/>
                                        </p:tgtEl>
                                      </p:cBhvr>
                                    </p:animEffect>
                                  </p:childTnLst>
                                </p:cTn>
                              </p:par>
                              <p:par>
                                <p:cTn id="44" presetID="8" presetClass="entr" presetSubtype="16" fill="hold" nodeType="withEffect">
                                  <p:stCondLst>
                                    <p:cond delay="0"/>
                                  </p:stCondLst>
                                  <p:childTnLst>
                                    <p:set>
                                      <p:cBhvr>
                                        <p:cTn id="45" dur="1" fill="hold">
                                          <p:stCondLst>
                                            <p:cond delay="0"/>
                                          </p:stCondLst>
                                        </p:cTn>
                                        <p:tgtEl>
                                          <p:spTgt spid="494645"/>
                                        </p:tgtEl>
                                        <p:attrNameLst>
                                          <p:attrName>style.visibility</p:attrName>
                                        </p:attrNameLst>
                                      </p:cBhvr>
                                      <p:to>
                                        <p:strVal val="visible"/>
                                      </p:to>
                                    </p:set>
                                    <p:animEffect transition="in" filter="diamond(in)">
                                      <p:cBhvr>
                                        <p:cTn id="46" dur="2000"/>
                                        <p:tgtEl>
                                          <p:spTgt spid="494645"/>
                                        </p:tgtEl>
                                      </p:cBhvr>
                                    </p:animEffect>
                                  </p:childTnLst>
                                </p:cTn>
                              </p:par>
                              <p:par>
                                <p:cTn id="47" presetID="8" presetClass="entr" presetSubtype="16" fill="hold" nodeType="withEffect">
                                  <p:stCondLst>
                                    <p:cond delay="0"/>
                                  </p:stCondLst>
                                  <p:childTnLst>
                                    <p:set>
                                      <p:cBhvr>
                                        <p:cTn id="48" dur="1" fill="hold">
                                          <p:stCondLst>
                                            <p:cond delay="0"/>
                                          </p:stCondLst>
                                        </p:cTn>
                                        <p:tgtEl>
                                          <p:spTgt spid="494641"/>
                                        </p:tgtEl>
                                        <p:attrNameLst>
                                          <p:attrName>style.visibility</p:attrName>
                                        </p:attrNameLst>
                                      </p:cBhvr>
                                      <p:to>
                                        <p:strVal val="visible"/>
                                      </p:to>
                                    </p:set>
                                    <p:animEffect transition="in" filter="diamond(in)">
                                      <p:cBhvr>
                                        <p:cTn id="49" dur="2000"/>
                                        <p:tgtEl>
                                          <p:spTgt spid="494641"/>
                                        </p:tgtEl>
                                      </p:cBhvr>
                                    </p:animEffect>
                                  </p:childTnLst>
                                </p:cTn>
                              </p:par>
                              <p:par>
                                <p:cTn id="50" presetID="8" presetClass="entr" presetSubtype="16" fill="hold" nodeType="withEffect">
                                  <p:stCondLst>
                                    <p:cond delay="0"/>
                                  </p:stCondLst>
                                  <p:childTnLst>
                                    <p:set>
                                      <p:cBhvr>
                                        <p:cTn id="51" dur="1" fill="hold">
                                          <p:stCondLst>
                                            <p:cond delay="0"/>
                                          </p:stCondLst>
                                        </p:cTn>
                                        <p:tgtEl>
                                          <p:spTgt spid="494642"/>
                                        </p:tgtEl>
                                        <p:attrNameLst>
                                          <p:attrName>style.visibility</p:attrName>
                                        </p:attrNameLst>
                                      </p:cBhvr>
                                      <p:to>
                                        <p:strVal val="visible"/>
                                      </p:to>
                                    </p:set>
                                    <p:animEffect transition="in" filter="diamond(in)">
                                      <p:cBhvr>
                                        <p:cTn id="52" dur="2000"/>
                                        <p:tgtEl>
                                          <p:spTgt spid="494642"/>
                                        </p:tgtEl>
                                      </p:cBhvr>
                                    </p:animEffect>
                                  </p:childTnLst>
                                </p:cTn>
                              </p:par>
                              <p:par>
                                <p:cTn id="53" presetID="8" presetClass="entr" presetSubtype="16" fill="hold" nodeType="withEffect">
                                  <p:stCondLst>
                                    <p:cond delay="0"/>
                                  </p:stCondLst>
                                  <p:childTnLst>
                                    <p:set>
                                      <p:cBhvr>
                                        <p:cTn id="54" dur="1" fill="hold">
                                          <p:stCondLst>
                                            <p:cond delay="0"/>
                                          </p:stCondLst>
                                        </p:cTn>
                                        <p:tgtEl>
                                          <p:spTgt spid="494643"/>
                                        </p:tgtEl>
                                        <p:attrNameLst>
                                          <p:attrName>style.visibility</p:attrName>
                                        </p:attrNameLst>
                                      </p:cBhvr>
                                      <p:to>
                                        <p:strVal val="visible"/>
                                      </p:to>
                                    </p:set>
                                    <p:animEffect transition="in" filter="diamond(in)">
                                      <p:cBhvr>
                                        <p:cTn id="55" dur="2000"/>
                                        <p:tgtEl>
                                          <p:spTgt spid="494643"/>
                                        </p:tgtEl>
                                      </p:cBhvr>
                                    </p:animEffect>
                                  </p:childTnLst>
                                </p:cTn>
                              </p:par>
                              <p:par>
                                <p:cTn id="56" presetID="8" presetClass="entr" presetSubtype="16" fill="hold" nodeType="withEffect">
                                  <p:stCondLst>
                                    <p:cond delay="0"/>
                                  </p:stCondLst>
                                  <p:childTnLst>
                                    <p:set>
                                      <p:cBhvr>
                                        <p:cTn id="57" dur="1" fill="hold">
                                          <p:stCondLst>
                                            <p:cond delay="0"/>
                                          </p:stCondLst>
                                        </p:cTn>
                                        <p:tgtEl>
                                          <p:spTgt spid="494644"/>
                                        </p:tgtEl>
                                        <p:attrNameLst>
                                          <p:attrName>style.visibility</p:attrName>
                                        </p:attrNameLst>
                                      </p:cBhvr>
                                      <p:to>
                                        <p:strVal val="visible"/>
                                      </p:to>
                                    </p:set>
                                    <p:animEffect transition="in" filter="diamond(in)">
                                      <p:cBhvr>
                                        <p:cTn id="58" dur="2000"/>
                                        <p:tgtEl>
                                          <p:spTgt spid="494644"/>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494631"/>
                                        </p:tgtEl>
                                        <p:attrNameLst>
                                          <p:attrName>style.visibility</p:attrName>
                                        </p:attrNameLst>
                                      </p:cBhvr>
                                      <p:to>
                                        <p:strVal val="visible"/>
                                      </p:to>
                                    </p:set>
                                    <p:animEffect transition="in" filter="diamond(in)">
                                      <p:cBhvr>
                                        <p:cTn id="61" dur="2000"/>
                                        <p:tgtEl>
                                          <p:spTgt spid="494631"/>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494634"/>
                                        </p:tgtEl>
                                        <p:attrNameLst>
                                          <p:attrName>style.visibility</p:attrName>
                                        </p:attrNameLst>
                                      </p:cBhvr>
                                      <p:to>
                                        <p:strVal val="visible"/>
                                      </p:to>
                                    </p:set>
                                    <p:animEffect transition="in" filter="diamond(in)">
                                      <p:cBhvr>
                                        <p:cTn id="66" dur="2000"/>
                                        <p:tgtEl>
                                          <p:spTgt spid="494634"/>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494633"/>
                                        </p:tgtEl>
                                        <p:attrNameLst>
                                          <p:attrName>style.visibility</p:attrName>
                                        </p:attrNameLst>
                                      </p:cBhvr>
                                      <p:to>
                                        <p:strVal val="visible"/>
                                      </p:to>
                                    </p:set>
                                    <p:animEffect transition="in" filter="diamond(in)">
                                      <p:cBhvr>
                                        <p:cTn id="71" dur="2000"/>
                                        <p:tgtEl>
                                          <p:spTgt spid="494633"/>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494632"/>
                                        </p:tgtEl>
                                        <p:attrNameLst>
                                          <p:attrName>style.visibility</p:attrName>
                                        </p:attrNameLst>
                                      </p:cBhvr>
                                      <p:to>
                                        <p:strVal val="visible"/>
                                      </p:to>
                                    </p:set>
                                    <p:animEffect transition="in" filter="diamond(in)">
                                      <p:cBhvr>
                                        <p:cTn id="76" dur="2000"/>
                                        <p:tgtEl>
                                          <p:spTgt spid="494632"/>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ntr" presetSubtype="16" fill="hold" nodeType="clickEffect">
                                  <p:stCondLst>
                                    <p:cond delay="0"/>
                                  </p:stCondLst>
                                  <p:childTnLst>
                                    <p:set>
                                      <p:cBhvr>
                                        <p:cTn id="80" dur="1" fill="hold">
                                          <p:stCondLst>
                                            <p:cond delay="0"/>
                                          </p:stCondLst>
                                        </p:cTn>
                                        <p:tgtEl>
                                          <p:spTgt spid="494617"/>
                                        </p:tgtEl>
                                        <p:attrNameLst>
                                          <p:attrName>style.visibility</p:attrName>
                                        </p:attrNameLst>
                                      </p:cBhvr>
                                      <p:to>
                                        <p:strVal val="visible"/>
                                      </p:to>
                                    </p:set>
                                    <p:animEffect transition="in" filter="diamond(in)">
                                      <p:cBhvr>
                                        <p:cTn id="81" dur="2000"/>
                                        <p:tgtEl>
                                          <p:spTgt spid="494617"/>
                                        </p:tgtEl>
                                      </p:cBhvr>
                                    </p:animEffect>
                                  </p:childTnLst>
                                </p:cTn>
                              </p:par>
                            </p:childTnLst>
                          </p:cTn>
                        </p:par>
                      </p:childTnLst>
                    </p:cTn>
                  </p:par>
                  <p:par>
                    <p:cTn id="82" fill="hold">
                      <p:stCondLst>
                        <p:cond delay="indefinite"/>
                      </p:stCondLst>
                      <p:childTnLst>
                        <p:par>
                          <p:cTn id="83" fill="hold">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494626"/>
                                        </p:tgtEl>
                                        <p:attrNameLst>
                                          <p:attrName>style.visibility</p:attrName>
                                        </p:attrNameLst>
                                      </p:cBhvr>
                                      <p:to>
                                        <p:strVal val="visible"/>
                                      </p:to>
                                    </p:set>
                                    <p:animEffect transition="in" filter="diamond(in)">
                                      <p:cBhvr>
                                        <p:cTn id="86" dur="2000"/>
                                        <p:tgtEl>
                                          <p:spTgt spid="494626"/>
                                        </p:tgtEl>
                                      </p:cBhvr>
                                    </p:animEffect>
                                  </p:childTnLst>
                                </p:cTn>
                              </p:par>
                            </p:childTnLst>
                          </p:cTn>
                        </p:par>
                      </p:childTnLst>
                    </p:cTn>
                  </p:par>
                  <p:par>
                    <p:cTn id="87" fill="hold">
                      <p:stCondLst>
                        <p:cond delay="indefinite"/>
                      </p:stCondLst>
                      <p:childTnLst>
                        <p:par>
                          <p:cTn id="88" fill="hold">
                            <p:stCondLst>
                              <p:cond delay="0"/>
                            </p:stCondLst>
                            <p:childTnLst>
                              <p:par>
                                <p:cTn id="89" presetID="8" presetClass="entr" presetSubtype="16" fill="hold" grpId="0" nodeType="clickEffect">
                                  <p:stCondLst>
                                    <p:cond delay="0"/>
                                  </p:stCondLst>
                                  <p:childTnLst>
                                    <p:set>
                                      <p:cBhvr>
                                        <p:cTn id="90" dur="1" fill="hold">
                                          <p:stCondLst>
                                            <p:cond delay="0"/>
                                          </p:stCondLst>
                                        </p:cTn>
                                        <p:tgtEl>
                                          <p:spTgt spid="494627"/>
                                        </p:tgtEl>
                                        <p:attrNameLst>
                                          <p:attrName>style.visibility</p:attrName>
                                        </p:attrNameLst>
                                      </p:cBhvr>
                                      <p:to>
                                        <p:strVal val="visible"/>
                                      </p:to>
                                    </p:set>
                                    <p:animEffect transition="in" filter="diamond(in)">
                                      <p:cBhvr>
                                        <p:cTn id="91" dur="2000"/>
                                        <p:tgtEl>
                                          <p:spTgt spid="494627"/>
                                        </p:tgtEl>
                                      </p:cBhvr>
                                    </p:animEffect>
                                  </p:childTnLst>
                                </p:cTn>
                              </p:par>
                            </p:childTnLst>
                          </p:cTn>
                        </p:par>
                      </p:childTnLst>
                    </p:cTn>
                  </p:par>
                  <p:par>
                    <p:cTn id="92" fill="hold">
                      <p:stCondLst>
                        <p:cond delay="indefinite"/>
                      </p:stCondLst>
                      <p:childTnLst>
                        <p:par>
                          <p:cTn id="93" fill="hold">
                            <p:stCondLst>
                              <p:cond delay="0"/>
                            </p:stCondLst>
                            <p:childTnLst>
                              <p:par>
                                <p:cTn id="94" presetID="8" presetClass="entr" presetSubtype="16" fill="hold" nodeType="clickEffect">
                                  <p:stCondLst>
                                    <p:cond delay="0"/>
                                  </p:stCondLst>
                                  <p:childTnLst>
                                    <p:set>
                                      <p:cBhvr>
                                        <p:cTn id="95" dur="1" fill="hold">
                                          <p:stCondLst>
                                            <p:cond delay="0"/>
                                          </p:stCondLst>
                                        </p:cTn>
                                        <p:tgtEl>
                                          <p:spTgt spid="494620"/>
                                        </p:tgtEl>
                                        <p:attrNameLst>
                                          <p:attrName>style.visibility</p:attrName>
                                        </p:attrNameLst>
                                      </p:cBhvr>
                                      <p:to>
                                        <p:strVal val="visible"/>
                                      </p:to>
                                    </p:set>
                                    <p:animEffect transition="in" filter="diamond(in)">
                                      <p:cBhvr>
                                        <p:cTn id="96" dur="2000"/>
                                        <p:tgtEl>
                                          <p:spTgt spid="494620"/>
                                        </p:tgtEl>
                                      </p:cBhvr>
                                    </p:animEffect>
                                  </p:childTnLst>
                                </p:cTn>
                              </p:par>
                            </p:childTnLst>
                          </p:cTn>
                        </p:par>
                      </p:childTnLst>
                    </p:cTn>
                  </p:par>
                  <p:par>
                    <p:cTn id="97" fill="hold">
                      <p:stCondLst>
                        <p:cond delay="indefinite"/>
                      </p:stCondLst>
                      <p:childTnLst>
                        <p:par>
                          <p:cTn id="98" fill="hold">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494635"/>
                                        </p:tgtEl>
                                        <p:attrNameLst>
                                          <p:attrName>style.visibility</p:attrName>
                                        </p:attrNameLst>
                                      </p:cBhvr>
                                      <p:to>
                                        <p:strVal val="visible"/>
                                      </p:to>
                                    </p:set>
                                    <p:animEffect transition="in" filter="diamond(in)">
                                      <p:cBhvr>
                                        <p:cTn id="101" dur="2000"/>
                                        <p:tgtEl>
                                          <p:spTgt spid="494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22" grpId="0" uiExpand="1" build="p" animBg="1"/>
      <p:bldP spid="494623" grpId="0" build="p" animBg="1"/>
      <p:bldP spid="494626" grpId="0"/>
      <p:bldP spid="494627" grpId="0"/>
      <p:bldP spid="494628" grpId="0" bldLvl="0" animBg="1"/>
      <p:bldP spid="494629" grpId="0" bldLvl="0" animBg="1"/>
      <p:bldP spid="494631" grpId="0" bldLvl="0" animBg="1"/>
      <p:bldP spid="494632" grpId="0" bldLvl="0" animBg="1"/>
      <p:bldP spid="494633" grpId="0" bldLvl="0" animBg="1"/>
      <p:bldP spid="494634" grpId="0" bldLvl="0" animBg="1"/>
      <p:bldP spid="4946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530" name="Picture 2" descr="nam cam"/>
          <p:cNvPicPr>
            <a:picLocks noChangeAspect="1"/>
          </p:cNvPicPr>
          <p:nvPr/>
        </p:nvPicPr>
        <p:blipFill>
          <a:blip r:embed="rId2"/>
          <a:stretch>
            <a:fillRect/>
          </a:stretch>
        </p:blipFill>
        <p:spPr>
          <a:xfrm>
            <a:off x="381000" y="304800"/>
            <a:ext cx="3810000" cy="3048000"/>
          </a:xfrm>
          <a:prstGeom prst="rect">
            <a:avLst/>
          </a:prstGeom>
          <a:noFill/>
          <a:ln w="9525">
            <a:noFill/>
          </a:ln>
        </p:spPr>
      </p:pic>
      <p:sp>
        <p:nvSpPr>
          <p:cNvPr id="534534" name="Rectangle 6"/>
          <p:cNvSpPr>
            <a:spLocks noGrp="1"/>
          </p:cNvSpPr>
          <p:nvPr/>
        </p:nvSpPr>
        <p:spPr>
          <a:xfrm>
            <a:off x="685800" y="5486400"/>
            <a:ext cx="3810000" cy="762000"/>
          </a:xfrm>
          <a:prstGeom prst="rect">
            <a:avLst/>
          </a:prstGeom>
          <a:gradFill rotWithShape="1">
            <a:gsLst>
              <a:gs pos="0">
                <a:srgbClr val="FFCCFF">
                  <a:alpha val="100000"/>
                </a:srgbClr>
              </a:gs>
              <a:gs pos="100000">
                <a:schemeClr val="bg1">
                  <a:alpha val="100000"/>
                </a:schemeClr>
              </a:gs>
            </a:gsLst>
            <a:path path="shape">
              <a:fillToRect l="50000" t="50000" r="50000" b="50000"/>
            </a:path>
            <a:tileRect/>
          </a:gradFill>
          <a:ln w="38100">
            <a:solidFill>
              <a:schemeClr val="accent2">
                <a:alpha val="100000"/>
              </a:schemeClr>
            </a:solidFill>
            <a:miter lim="800000"/>
          </a:ln>
        </p:spPr>
        <p:txBody>
          <a:bodyPr vert="horz" wrap="square" lIns="91440" tIns="45720" rIns="91440" bIns="45720"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r>
              <a:rPr lang="en-US" altLang="vi-VN" sz="2400" b="1" dirty="0">
                <a:latin typeface="Times New Roman" panose="02020603050405020304" pitchFamily="18" charset="0"/>
                <a:cs typeface="Times New Roman" panose="02020603050405020304" pitchFamily="18" charset="0"/>
                <a:hlinkClick r:id="rId3" action="ppaction://hlinksldjump"/>
              </a:rPr>
              <a:t>Bảo đảm an ninh chính trị và trật tự, an toàn xã hội</a:t>
            </a:r>
          </a:p>
        </p:txBody>
      </p:sp>
      <p:sp>
        <p:nvSpPr>
          <p:cNvPr id="534537" name="AutoShape 9"/>
          <p:cNvSpPr/>
          <p:nvPr/>
        </p:nvSpPr>
        <p:spPr>
          <a:xfrm>
            <a:off x="4281488" y="1600200"/>
            <a:ext cx="976312" cy="485775"/>
          </a:xfrm>
          <a:prstGeom prst="leftArrow">
            <a:avLst>
              <a:gd name="adj1" fmla="val 50000"/>
              <a:gd name="adj2" fmla="val 50245"/>
            </a:avLst>
          </a:prstGeom>
          <a:solidFill>
            <a:schemeClr val="bg1"/>
          </a:solidFill>
          <a:ln w="38100" cap="flat" cmpd="sng">
            <a:solidFill>
              <a:schemeClr val="tx2"/>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vi-VN" sz="2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534538" name="AutoShape 10"/>
          <p:cNvSpPr/>
          <p:nvPr/>
        </p:nvSpPr>
        <p:spPr>
          <a:xfrm>
            <a:off x="3748088" y="4343400"/>
            <a:ext cx="976312" cy="485775"/>
          </a:xfrm>
          <a:prstGeom prst="rightArrow">
            <a:avLst>
              <a:gd name="adj1" fmla="val 50000"/>
              <a:gd name="adj2" fmla="val 50245"/>
            </a:avLst>
          </a:prstGeom>
          <a:solidFill>
            <a:schemeClr val="bg1"/>
          </a:solidFill>
          <a:ln w="38100" cap="flat" cmpd="sng">
            <a:solidFill>
              <a:schemeClr val="tx2"/>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vi-VN" sz="2400" b="1" dirty="0">
              <a:latin typeface="Times New Roman" panose="02020603050405020304" pitchFamily="18" charset="0"/>
              <a:ea typeface="Arial" panose="020B0604020202020204" pitchFamily="34" charset="0"/>
              <a:cs typeface="Times New Roman" panose="02020603050405020304" pitchFamily="18" charset="0"/>
            </a:endParaRPr>
          </a:p>
        </p:txBody>
      </p:sp>
      <p:pic>
        <p:nvPicPr>
          <p:cNvPr id="534539" name="Picture 11" descr="untitled"/>
          <p:cNvPicPr>
            <a:picLocks noChangeAspect="1"/>
          </p:cNvPicPr>
          <p:nvPr/>
        </p:nvPicPr>
        <p:blipFill>
          <a:blip r:embed="rId4"/>
          <a:stretch>
            <a:fillRect/>
          </a:stretch>
        </p:blipFill>
        <p:spPr>
          <a:xfrm>
            <a:off x="4953000" y="3014663"/>
            <a:ext cx="3886200" cy="3017837"/>
          </a:xfrm>
          <a:prstGeom prst="rect">
            <a:avLst/>
          </a:prstGeom>
          <a:noFill/>
          <a:ln w="9525">
            <a:noFill/>
          </a:ln>
        </p:spPr>
      </p:pic>
      <p:sp>
        <p:nvSpPr>
          <p:cNvPr id="534535" name="Rectangle 7"/>
          <p:cNvSpPr/>
          <p:nvPr/>
        </p:nvSpPr>
        <p:spPr>
          <a:xfrm>
            <a:off x="1066800" y="4191000"/>
            <a:ext cx="2667000" cy="762000"/>
          </a:xfrm>
          <a:prstGeom prst="rect">
            <a:avLst/>
          </a:prstGeom>
          <a:gradFill rotWithShape="1">
            <a:gsLst>
              <a:gs pos="0">
                <a:srgbClr val="FFCCFF"/>
              </a:gs>
              <a:gs pos="100000">
                <a:schemeClr val="bg1"/>
              </a:gs>
            </a:gsLst>
            <a:path path="shape">
              <a:fillToRect l="50000" t="50000" r="50000" b="50000"/>
            </a:path>
            <a:tileRect/>
          </a:gradFill>
          <a:ln w="38100" cap="flat" cmpd="sng">
            <a:solidFill>
              <a:schemeClr val="tx2"/>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buClr>
                <a:schemeClr val="accent1"/>
              </a:buClr>
              <a:buSzPct val="65000"/>
              <a:buFont typeface="Wingdings" panose="05000000000000000000" pitchFamily="2" charset="2"/>
              <a:buNone/>
            </a:pPr>
            <a:r>
              <a:rPr lang="en-US" altLang="vi-VN" sz="2400" b="1" dirty="0">
                <a:latin typeface="Times New Roman" panose="02020603050405020304" pitchFamily="18" charset="0"/>
                <a:cs typeface="Times New Roman" panose="02020603050405020304" pitchFamily="18" charset="0"/>
              </a:rPr>
              <a:t>Lã Thị Kim Oanh</a:t>
            </a:r>
            <a:endParaRPr lang="en-US" altLang="vi-VN" sz="2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534536" name="Rectangle 8"/>
          <p:cNvSpPr/>
          <p:nvPr/>
        </p:nvSpPr>
        <p:spPr>
          <a:xfrm>
            <a:off x="5257800" y="1447800"/>
            <a:ext cx="2514600" cy="762000"/>
          </a:xfrm>
          <a:prstGeom prst="rect">
            <a:avLst/>
          </a:prstGeom>
          <a:gradFill rotWithShape="1">
            <a:gsLst>
              <a:gs pos="0">
                <a:srgbClr val="FFCCFF"/>
              </a:gs>
              <a:gs pos="100000">
                <a:schemeClr val="bg1"/>
              </a:gs>
            </a:gsLst>
            <a:path path="shape">
              <a:fillToRect l="50000" t="50000" r="50000" b="50000"/>
            </a:path>
            <a:tileRect/>
          </a:gradFill>
          <a:ln w="38100" cap="flat" cmpd="sng">
            <a:solidFill>
              <a:schemeClr val="tx2"/>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buClr>
                <a:schemeClr val="accent1"/>
              </a:buClr>
              <a:buSzPct val="65000"/>
              <a:buFont typeface="Wingdings" panose="05000000000000000000" pitchFamily="2" charset="2"/>
              <a:buNone/>
            </a:pPr>
            <a:r>
              <a:rPr lang="en-US" altLang="vi-VN" sz="2400" b="1" dirty="0">
                <a:latin typeface="Times New Roman" panose="02020603050405020304" pitchFamily="18" charset="0"/>
                <a:cs typeface="Times New Roman" panose="02020603050405020304" pitchFamily="18" charset="0"/>
              </a:rPr>
              <a:t>Vụ án Năm Cam</a:t>
            </a:r>
            <a:endParaRPr lang="en-US" altLang="vi-VN" sz="2400" b="1" dirty="0">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34530"/>
                                        </p:tgtEl>
                                        <p:attrNameLst>
                                          <p:attrName>style.visibility</p:attrName>
                                        </p:attrNameLst>
                                      </p:cBhvr>
                                      <p:to>
                                        <p:strVal val="visible"/>
                                      </p:to>
                                    </p:set>
                                    <p:animEffect transition="in" filter="box(in)">
                                      <p:cBhvr>
                                        <p:cTn id="7" dur="1000"/>
                                        <p:tgtEl>
                                          <p:spTgt spid="5345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34537"/>
                                        </p:tgtEl>
                                        <p:attrNameLst>
                                          <p:attrName>style.visibility</p:attrName>
                                        </p:attrNameLst>
                                      </p:cBhvr>
                                      <p:to>
                                        <p:strVal val="visible"/>
                                      </p:to>
                                    </p:set>
                                    <p:animEffect transition="in" filter="box(in)">
                                      <p:cBhvr>
                                        <p:cTn id="12" dur="1000"/>
                                        <p:tgtEl>
                                          <p:spTgt spid="53453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34536"/>
                                        </p:tgtEl>
                                        <p:attrNameLst>
                                          <p:attrName>style.visibility</p:attrName>
                                        </p:attrNameLst>
                                      </p:cBhvr>
                                      <p:to>
                                        <p:strVal val="visible"/>
                                      </p:to>
                                    </p:set>
                                    <p:animEffect transition="in" filter="box(in)">
                                      <p:cBhvr>
                                        <p:cTn id="15" dur="1000"/>
                                        <p:tgtEl>
                                          <p:spTgt spid="53453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534539"/>
                                        </p:tgtEl>
                                        <p:attrNameLst>
                                          <p:attrName>style.visibility</p:attrName>
                                        </p:attrNameLst>
                                      </p:cBhvr>
                                      <p:to>
                                        <p:strVal val="visible"/>
                                      </p:to>
                                    </p:set>
                                    <p:animEffect transition="in" filter="box(in)">
                                      <p:cBhvr>
                                        <p:cTn id="20" dur="1000"/>
                                        <p:tgtEl>
                                          <p:spTgt spid="53453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534538"/>
                                        </p:tgtEl>
                                        <p:attrNameLst>
                                          <p:attrName>style.visibility</p:attrName>
                                        </p:attrNameLst>
                                      </p:cBhvr>
                                      <p:to>
                                        <p:strVal val="visible"/>
                                      </p:to>
                                    </p:set>
                                    <p:animEffect transition="in" filter="box(in)">
                                      <p:cBhvr>
                                        <p:cTn id="25" dur="1000"/>
                                        <p:tgtEl>
                                          <p:spTgt spid="53453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34535"/>
                                        </p:tgtEl>
                                        <p:attrNameLst>
                                          <p:attrName>style.visibility</p:attrName>
                                        </p:attrNameLst>
                                      </p:cBhvr>
                                      <p:to>
                                        <p:strVal val="visible"/>
                                      </p:to>
                                    </p:set>
                                    <p:animEffect transition="in" filter="box(in)">
                                      <p:cBhvr>
                                        <p:cTn id="28" dur="1000"/>
                                        <p:tgtEl>
                                          <p:spTgt spid="53453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34534">
                                            <p:bg/>
                                          </p:spTgt>
                                        </p:tgtEl>
                                        <p:attrNameLst>
                                          <p:attrName>style.visibility</p:attrName>
                                        </p:attrNameLst>
                                      </p:cBhvr>
                                      <p:to>
                                        <p:strVal val="visible"/>
                                      </p:to>
                                    </p:set>
                                    <p:animEffect transition="in" filter="box(in)">
                                      <p:cBhvr>
                                        <p:cTn id="33" dur="1000"/>
                                        <p:tgtEl>
                                          <p:spTgt spid="534534">
                                            <p:bg/>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34534">
                                            <p:txEl>
                                              <p:pRg st="0" end="0"/>
                                            </p:txEl>
                                          </p:spTgt>
                                        </p:tgtEl>
                                        <p:attrNameLst>
                                          <p:attrName>style.visibility</p:attrName>
                                        </p:attrNameLst>
                                      </p:cBhvr>
                                      <p:to>
                                        <p:strVal val="visible"/>
                                      </p:to>
                                    </p:set>
                                    <p:animEffect transition="in" filter="box(in)">
                                      <p:cBhvr>
                                        <p:cTn id="38" dur="1000"/>
                                        <p:tgtEl>
                                          <p:spTgt spid="5345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4" grpId="0" build="p" animBg="1"/>
      <p:bldP spid="534535" grpId="0" bldLvl="0" animBg="1"/>
      <p:bldP spid="53453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28" name="Picture 8" descr="xay dung"/>
          <p:cNvPicPr>
            <a:picLocks noChangeAspect="1"/>
          </p:cNvPicPr>
          <p:nvPr/>
        </p:nvPicPr>
        <p:blipFill>
          <a:blip r:embed="rId2"/>
          <a:stretch>
            <a:fillRect/>
          </a:stretch>
        </p:blipFill>
        <p:spPr>
          <a:xfrm>
            <a:off x="4419600" y="1828800"/>
            <a:ext cx="4343400" cy="2819400"/>
          </a:xfrm>
          <a:prstGeom prst="rect">
            <a:avLst/>
          </a:prstGeom>
          <a:noFill/>
          <a:ln w="9525">
            <a:noFill/>
          </a:ln>
        </p:spPr>
      </p:pic>
      <p:pic>
        <p:nvPicPr>
          <p:cNvPr id="491529" name="Picture 9" descr="my thuan"/>
          <p:cNvPicPr>
            <a:picLocks noChangeAspect="1"/>
          </p:cNvPicPr>
          <p:nvPr/>
        </p:nvPicPr>
        <p:blipFill>
          <a:blip r:embed="rId3"/>
          <a:stretch>
            <a:fillRect/>
          </a:stretch>
        </p:blipFill>
        <p:spPr>
          <a:xfrm>
            <a:off x="685800" y="1828800"/>
            <a:ext cx="3352800" cy="2514600"/>
          </a:xfrm>
          <a:prstGeom prst="rect">
            <a:avLst/>
          </a:prstGeom>
          <a:noFill/>
          <a:ln w="9525">
            <a:noFill/>
          </a:ln>
        </p:spPr>
      </p:pic>
      <p:sp>
        <p:nvSpPr>
          <p:cNvPr id="491530" name="Text Box 10"/>
          <p:cNvSpPr txBox="1">
            <a:spLocks noChangeArrowheads="1"/>
          </p:cNvSpPr>
          <p:nvPr/>
        </p:nvSpPr>
        <p:spPr bwMode="auto">
          <a:xfrm>
            <a:off x="1752600" y="5181600"/>
            <a:ext cx="5410200" cy="576263"/>
          </a:xfrm>
          <a:prstGeom prst="rect">
            <a:avLst/>
          </a:prstGeom>
          <a:gradFill rotWithShape="1">
            <a:gsLst>
              <a:gs pos="0">
                <a:srgbClr val="CCFFFF"/>
              </a:gs>
              <a:gs pos="50000">
                <a:schemeClr val="bg1"/>
              </a:gs>
              <a:gs pos="100000">
                <a:srgbClr val="CCFFFF"/>
              </a:gs>
            </a:gsLst>
            <a:lin ang="5400000" scaled="1"/>
          </a:gradFill>
          <a:ln w="57150">
            <a:solidFill>
              <a:schemeClr val="accent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dirty="0">
                <a:solidFill>
                  <a:srgbClr val="FF3300"/>
                </a:solidFill>
                <a:latin typeface="Times New Roman" panose="02020603050405020304" pitchFamily="18" charset="0"/>
              </a:rPr>
              <a:t>Xây dựng, phát triển kinh tế</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91529"/>
                                        </p:tgtEl>
                                        <p:attrNameLst>
                                          <p:attrName>style.visibility</p:attrName>
                                        </p:attrNameLst>
                                      </p:cBhvr>
                                      <p:to>
                                        <p:strVal val="visible"/>
                                      </p:to>
                                    </p:set>
                                    <p:animEffect transition="in" filter="diamond(in)">
                                      <p:cBhvr>
                                        <p:cTn id="7" dur="2000"/>
                                        <p:tgtEl>
                                          <p:spTgt spid="491529"/>
                                        </p:tgtEl>
                                      </p:cBhvr>
                                    </p:animEffect>
                                  </p:childTnLst>
                                </p:cTn>
                              </p:par>
                              <p:par>
                                <p:cTn id="8" presetID="8" presetClass="entr" presetSubtype="16" fill="hold" nodeType="withEffect">
                                  <p:stCondLst>
                                    <p:cond delay="0"/>
                                  </p:stCondLst>
                                  <p:childTnLst>
                                    <p:set>
                                      <p:cBhvr>
                                        <p:cTn id="9" dur="1" fill="hold">
                                          <p:stCondLst>
                                            <p:cond delay="0"/>
                                          </p:stCondLst>
                                        </p:cTn>
                                        <p:tgtEl>
                                          <p:spTgt spid="491528"/>
                                        </p:tgtEl>
                                        <p:attrNameLst>
                                          <p:attrName>style.visibility</p:attrName>
                                        </p:attrNameLst>
                                      </p:cBhvr>
                                      <p:to>
                                        <p:strVal val="visible"/>
                                      </p:to>
                                    </p:set>
                                    <p:animEffect transition="in" filter="diamond(in)">
                                      <p:cBhvr>
                                        <p:cTn id="10" dur="2000"/>
                                        <p:tgtEl>
                                          <p:spTgt spid="49152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91530"/>
                                        </p:tgtEl>
                                        <p:attrNameLst>
                                          <p:attrName>style.visibility</p:attrName>
                                        </p:attrNameLst>
                                      </p:cBhvr>
                                      <p:to>
                                        <p:strVal val="visible"/>
                                      </p:to>
                                    </p:set>
                                    <p:animEffect transition="in" filter="diamond(in)">
                                      <p:cBhvr>
                                        <p:cTn id="15" dur="2000"/>
                                        <p:tgtEl>
                                          <p:spTgt spid="491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4"/>
          <p:cNvSpPr>
            <a:spLocks noGrp="1"/>
          </p:cNvSpPr>
          <p:nvPr>
            <p:ph type="title"/>
          </p:nvPr>
        </p:nvSpPr>
        <p:spPr>
          <a:xfrm>
            <a:off x="2209800" y="381000"/>
            <a:ext cx="4800600" cy="1143000"/>
          </a:xfrm>
        </p:spPr>
        <p:txBody>
          <a:bodyPr vert="horz" wrap="square" lIns="91440" tIns="45720" rIns="91440" bIns="45720" anchor="ctr"/>
          <a:lstStyle/>
          <a:p>
            <a:pPr eaLnBrk="1" hangingPunct="1"/>
            <a:r>
              <a:rPr lang="en-US" altLang="vi-VN" sz="2800" b="1" dirty="0">
                <a:solidFill>
                  <a:srgbClr val="CC0099"/>
                </a:solidFill>
              </a:rPr>
              <a:t>NỘI DUNG BÀI HỌC</a:t>
            </a:r>
          </a:p>
        </p:txBody>
      </p:sp>
      <p:sp>
        <p:nvSpPr>
          <p:cNvPr id="2" name="Rectangle 8"/>
          <p:cNvSpPr/>
          <p:nvPr/>
        </p:nvSpPr>
        <p:spPr>
          <a:xfrm>
            <a:off x="-24130" y="1348740"/>
            <a:ext cx="9144000" cy="460375"/>
          </a:xfrm>
          <a:prstGeom prst="rect">
            <a:avLst/>
          </a:prstGeom>
          <a:noFill/>
          <a:ln w="9525">
            <a:noFill/>
          </a:ln>
        </p:spPr>
        <p:txBody>
          <a:bodyPr anchor="t">
            <a:spAutoFit/>
          </a:bodyPr>
          <a:lstStyle/>
          <a:p>
            <a:pPr>
              <a:spcBef>
                <a:spcPct val="20000"/>
              </a:spcBef>
            </a:pPr>
            <a:r>
              <a:rPr lang="vi-VN" altLang="en-US" sz="2400" dirty="0">
                <a:latin typeface="Times New Roman" panose="02020603050405020304" pitchFamily="18" charset="0"/>
                <a:cs typeface="Times New Roman" panose="02020603050405020304" pitchFamily="18" charset="0"/>
              </a:rPr>
              <a:t>2</a:t>
            </a:r>
            <a:r>
              <a:rPr lang="en-US" altLang="vi-VN"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Nhà nước pháp quyền xã hội chủ nghĩa Việt Nam</a:t>
            </a:r>
            <a:endParaRPr lang="vi-VN" altLang="en-US" sz="2400" dirty="0">
              <a:solidFill>
                <a:schemeClr val="tx2"/>
              </a:solidFill>
              <a:latin typeface="Times New Roman" panose="02020603050405020304" pitchFamily="18" charset="0"/>
              <a:cs typeface="Times New Roman" panose="02020603050405020304" pitchFamily="18" charset="0"/>
            </a:endParaRPr>
          </a:p>
        </p:txBody>
      </p:sp>
      <p:sp>
        <p:nvSpPr>
          <p:cNvPr id="3" name="Rectangle 8"/>
          <p:cNvSpPr/>
          <p:nvPr/>
        </p:nvSpPr>
        <p:spPr>
          <a:xfrm>
            <a:off x="254000" y="2004695"/>
            <a:ext cx="9144000" cy="460375"/>
          </a:xfrm>
          <a:prstGeom prst="rect">
            <a:avLst/>
          </a:prstGeom>
          <a:noFill/>
          <a:ln w="9525">
            <a:noFill/>
          </a:ln>
        </p:spPr>
        <p:txBody>
          <a:bodyPr anchor="t">
            <a:spAutoFit/>
          </a:bodyPr>
          <a:lstStyle/>
          <a:p>
            <a:pPr>
              <a:spcBef>
                <a:spcPct val="20000"/>
              </a:spcBef>
            </a:pPr>
            <a:r>
              <a:rPr lang="vi-VN" altLang="en-US" sz="2400" dirty="0">
                <a:latin typeface="Times New Roman" panose="02020603050405020304" pitchFamily="18" charset="0"/>
                <a:cs typeface="Times New Roman" panose="02020603050405020304" pitchFamily="18" charset="0"/>
              </a:rPr>
              <a:t>a. Thế nào là</a:t>
            </a:r>
            <a:r>
              <a:rPr lang="en-US" altLang="vi-VN"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Nhà nước pháp quyền xã hội chủ nghĩa Việt Nam</a:t>
            </a:r>
            <a:endParaRPr lang="vi-VN" altLang="en-US" sz="2400" dirty="0">
              <a:solidFill>
                <a:schemeClr val="tx2"/>
              </a:solidFill>
              <a:latin typeface="Times New Roman" panose="02020603050405020304" pitchFamily="18" charset="0"/>
              <a:cs typeface="Times New Roman" panose="02020603050405020304" pitchFamily="18" charset="0"/>
            </a:endParaRPr>
          </a:p>
        </p:txBody>
      </p:sp>
      <p:sp>
        <p:nvSpPr>
          <p:cNvPr id="4" name="Rectangle 8"/>
          <p:cNvSpPr/>
          <p:nvPr/>
        </p:nvSpPr>
        <p:spPr>
          <a:xfrm>
            <a:off x="229870" y="2660650"/>
            <a:ext cx="9144000" cy="460375"/>
          </a:xfrm>
          <a:prstGeom prst="rect">
            <a:avLst/>
          </a:prstGeom>
          <a:noFill/>
          <a:ln w="9525">
            <a:noFill/>
          </a:ln>
        </p:spPr>
        <p:txBody>
          <a:bodyPr anchor="t">
            <a:spAutoFit/>
          </a:bodyPr>
          <a:lstStyle/>
          <a:p>
            <a:pPr>
              <a:spcBef>
                <a:spcPct val="20000"/>
              </a:spcBef>
            </a:pPr>
            <a:r>
              <a:rPr lang="vi-VN" altLang="en-US" sz="2400" dirty="0">
                <a:latin typeface="Times New Roman" panose="02020603050405020304" pitchFamily="18" charset="0"/>
                <a:cs typeface="Times New Roman" panose="02020603050405020304" pitchFamily="18" charset="0"/>
              </a:rPr>
              <a:t>b. Bản chất của</a:t>
            </a:r>
            <a:r>
              <a:rPr lang="en-US" altLang="vi-VN"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Nhà nước pháp quyền xã hội chủ nghĩa Việt Nam</a:t>
            </a:r>
            <a:endParaRPr lang="vi-VN" altLang="en-US" sz="2400" dirty="0">
              <a:solidFill>
                <a:schemeClr val="tx2"/>
              </a:solidFill>
              <a:latin typeface="Times New Roman" panose="02020603050405020304" pitchFamily="18" charset="0"/>
              <a:cs typeface="Times New Roman" panose="02020603050405020304" pitchFamily="18" charset="0"/>
            </a:endParaRPr>
          </a:p>
        </p:txBody>
      </p:sp>
      <p:sp>
        <p:nvSpPr>
          <p:cNvPr id="5" name="Rectangle 8"/>
          <p:cNvSpPr/>
          <p:nvPr/>
        </p:nvSpPr>
        <p:spPr>
          <a:xfrm>
            <a:off x="254000" y="3241040"/>
            <a:ext cx="9171305" cy="460375"/>
          </a:xfrm>
          <a:prstGeom prst="rect">
            <a:avLst/>
          </a:prstGeom>
          <a:noFill/>
          <a:ln w="9525">
            <a:noFill/>
          </a:ln>
        </p:spPr>
        <p:txBody>
          <a:bodyPr wrap="square" anchor="t">
            <a:spAutoFit/>
          </a:bodyPr>
          <a:lstStyle/>
          <a:p>
            <a:pPr>
              <a:spcBef>
                <a:spcPct val="20000"/>
              </a:spcBef>
            </a:pPr>
            <a:r>
              <a:rPr lang="vi-VN" altLang="en-US" sz="2400" dirty="0">
                <a:latin typeface="Times New Roman" panose="02020603050405020304" pitchFamily="18" charset="0"/>
                <a:cs typeface="Times New Roman" panose="02020603050405020304" pitchFamily="18" charset="0"/>
              </a:rPr>
              <a:t>c. Chức năng của</a:t>
            </a:r>
            <a:r>
              <a:rPr lang="en-US" altLang="vi-VN"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Nhà nước pháp quyền xã hội chủ nghĩa Việt Nam</a:t>
            </a:r>
            <a:endParaRPr lang="vi-VN" altLang="en-US" sz="2400" dirty="0">
              <a:solidFill>
                <a:schemeClr val="tx2"/>
              </a:solidFill>
              <a:latin typeface="Times New Roman" panose="02020603050405020304" pitchFamily="18" charset="0"/>
              <a:cs typeface="Times New Roman" panose="02020603050405020304" pitchFamily="18" charset="0"/>
            </a:endParaRPr>
          </a:p>
        </p:txBody>
      </p:sp>
      <p:sp>
        <p:nvSpPr>
          <p:cNvPr id="7" name="Rectangle 8"/>
          <p:cNvSpPr/>
          <p:nvPr/>
        </p:nvSpPr>
        <p:spPr>
          <a:xfrm>
            <a:off x="305435" y="3821430"/>
            <a:ext cx="8912225" cy="829945"/>
          </a:xfrm>
          <a:prstGeom prst="rect">
            <a:avLst/>
          </a:prstGeom>
          <a:noFill/>
          <a:ln w="9525">
            <a:noFill/>
          </a:ln>
        </p:spPr>
        <p:txBody>
          <a:bodyPr wrap="square" anchor="t">
            <a:spAutoFit/>
          </a:bodyPr>
          <a:lstStyle/>
          <a:p>
            <a:pPr>
              <a:spcBef>
                <a:spcPct val="20000"/>
              </a:spcBef>
            </a:pPr>
            <a:r>
              <a:rPr lang="vi-VN" altLang="en-US" sz="2400" dirty="0">
                <a:latin typeface="Times New Roman" panose="02020603050405020304" pitchFamily="18" charset="0"/>
                <a:cs typeface="Times New Roman" panose="02020603050405020304" pitchFamily="18" charset="0"/>
              </a:rPr>
              <a:t>d. Vai trò của</a:t>
            </a:r>
            <a:r>
              <a:rPr lang="en-US" altLang="vi-VN"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Nhà nước pháp quyền xã hội chủ nghĩa Việt Nam trong hệ thống chính trị (giảm tải)</a:t>
            </a:r>
            <a:endParaRPr lang="vi-VN" altLang="en-US" sz="2400" dirty="0">
              <a:solidFill>
                <a:schemeClr val="tx2"/>
              </a:solidFill>
              <a:latin typeface="Times New Roman" panose="02020603050405020304" pitchFamily="18" charset="0"/>
              <a:cs typeface="Times New Roman" panose="02020603050405020304" pitchFamily="18" charset="0"/>
            </a:endParaRPr>
          </a:p>
        </p:txBody>
      </p:sp>
      <p:sp>
        <p:nvSpPr>
          <p:cNvPr id="8" name="Rectangle 8"/>
          <p:cNvSpPr/>
          <p:nvPr/>
        </p:nvSpPr>
        <p:spPr>
          <a:xfrm>
            <a:off x="-20955" y="4855210"/>
            <a:ext cx="8912225" cy="829945"/>
          </a:xfrm>
          <a:prstGeom prst="rect">
            <a:avLst/>
          </a:prstGeom>
          <a:noFill/>
          <a:ln w="9525">
            <a:noFill/>
          </a:ln>
        </p:spPr>
        <p:txBody>
          <a:bodyPr wrap="square" anchor="t">
            <a:spAutoFit/>
          </a:bodyPr>
          <a:lstStyle/>
          <a:p>
            <a:pPr>
              <a:spcBef>
                <a:spcPct val="20000"/>
              </a:spcBef>
            </a:pPr>
            <a:r>
              <a:rPr lang="vi-VN" altLang="en-US" sz="2400" dirty="0">
                <a:latin typeface="Times New Roman" panose="02020603050405020304" pitchFamily="18" charset="0"/>
                <a:cs typeface="Times New Roman" panose="02020603050405020304" pitchFamily="18" charset="0"/>
              </a:rPr>
              <a:t>3. Trách nhiệm của công dân trong việc tham gia xây dựng</a:t>
            </a:r>
            <a:r>
              <a:rPr lang="en-US" altLang="vi-VN"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Nhà nước pháp quyền xã hội chủ nghĩa Việt Nam</a:t>
            </a:r>
            <a:endParaRPr lang="vi-VN" altLang="en-US" sz="2400" dirty="0">
              <a:solidFill>
                <a:schemeClr val="tx2"/>
              </a:solidFill>
              <a:latin typeface="Times New Roman" panose="02020603050405020304" pitchFamily="18" charset="0"/>
              <a:cs typeface="Times New Roman" panose="02020603050405020304" pitchFamily="18" charset="0"/>
            </a:endParaRP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Grp="1"/>
          </p:cNvSpPr>
          <p:nvPr/>
        </p:nvSpPr>
        <p:spPr>
          <a:xfrm>
            <a:off x="1752600" y="3048000"/>
            <a:ext cx="5105400" cy="304800"/>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fontAlgn="base">
              <a:spcBef>
                <a:spcPct val="0"/>
              </a:spcBef>
              <a:spcAft>
                <a:spcPct val="0"/>
              </a:spcAft>
              <a:defRPr sz="4400">
                <a:solidFill>
                  <a:schemeClr val="tx1"/>
                </a:solidFill>
                <a:latin typeface="Times New Roman" panose="02020603050405020304" pitchFamily="18" charset="0"/>
              </a:defRPr>
            </a:lvl6pPr>
            <a:lvl7pPr marL="914400" algn="ctr" rtl="0" fontAlgn="base">
              <a:spcBef>
                <a:spcPct val="0"/>
              </a:spcBef>
              <a:spcAft>
                <a:spcPct val="0"/>
              </a:spcAft>
              <a:defRPr sz="4400">
                <a:solidFill>
                  <a:schemeClr val="tx1"/>
                </a:solidFill>
                <a:latin typeface="Times New Roman" panose="02020603050405020304" pitchFamily="18" charset="0"/>
              </a:defRPr>
            </a:lvl7pPr>
            <a:lvl8pPr marL="1371600" algn="ctr" rtl="0" fontAlgn="base">
              <a:spcBef>
                <a:spcPct val="0"/>
              </a:spcBef>
              <a:spcAft>
                <a:spcPct val="0"/>
              </a:spcAft>
              <a:defRPr sz="4400">
                <a:solidFill>
                  <a:schemeClr val="tx1"/>
                </a:solidFill>
                <a:latin typeface="Times New Roman" panose="02020603050405020304" pitchFamily="18" charset="0"/>
              </a:defRPr>
            </a:lvl8pPr>
            <a:lvl9pPr marL="1828800" algn="ctr" rtl="0" fontAlgn="base">
              <a:spcBef>
                <a:spcPct val="0"/>
              </a:spcBef>
              <a:spcAft>
                <a:spcPct val="0"/>
              </a:spcAft>
              <a:defRPr sz="4400">
                <a:solidFill>
                  <a:schemeClr val="tx1"/>
                </a:solidFill>
                <a:latin typeface="Times New Roman" panose="02020603050405020304" pitchFamily="18" charset="0"/>
              </a:defRPr>
            </a:lvl9pPr>
          </a:lstStyle>
          <a:p>
            <a:r>
              <a:rPr lang="en-US" altLang="vi-VN" sz="2400" b="1" dirty="0">
                <a:latin typeface="Times New Roman" panose="02020603050405020304" pitchFamily="18" charset="0"/>
                <a:cs typeface="Times New Roman" panose="02020603050405020304" pitchFamily="18" charset="0"/>
              </a:rPr>
              <a:t>Xây dựng, phát triển kinh tế</a:t>
            </a:r>
          </a:p>
        </p:txBody>
      </p:sp>
      <p:pic>
        <p:nvPicPr>
          <p:cNvPr id="35844" name="Picture 9" descr="Hầm Hải Vân Quan"/>
          <p:cNvPicPr>
            <a:picLocks noChangeAspect="1"/>
          </p:cNvPicPr>
          <p:nvPr/>
        </p:nvPicPr>
        <p:blipFill>
          <a:blip r:embed="rId2"/>
          <a:srcRect/>
          <a:stretch>
            <a:fillRect/>
          </a:stretch>
        </p:blipFill>
        <p:spPr>
          <a:xfrm>
            <a:off x="838200" y="457200"/>
            <a:ext cx="3359785" cy="2343150"/>
          </a:xfrm>
          <a:prstGeom prst="rect">
            <a:avLst/>
          </a:prstGeom>
          <a:noFill/>
          <a:ln w="9525">
            <a:noFill/>
          </a:ln>
        </p:spPr>
      </p:pic>
      <p:pic>
        <p:nvPicPr>
          <p:cNvPr id="35845" name="Picture 10" descr="images1637195_giankhoandep"/>
          <p:cNvPicPr>
            <a:picLocks noChangeAspect="1"/>
          </p:cNvPicPr>
          <p:nvPr/>
        </p:nvPicPr>
        <p:blipFill>
          <a:blip r:embed="rId3"/>
          <a:srcRect/>
          <a:stretch>
            <a:fillRect/>
          </a:stretch>
        </p:blipFill>
        <p:spPr>
          <a:xfrm>
            <a:off x="4648200" y="457200"/>
            <a:ext cx="3505200" cy="2343150"/>
          </a:xfrm>
          <a:prstGeom prst="rect">
            <a:avLst/>
          </a:prstGeom>
          <a:noFill/>
          <a:ln w="9525">
            <a:noFill/>
          </a:ln>
        </p:spPr>
      </p:pic>
      <p:pic>
        <p:nvPicPr>
          <p:cNvPr id="35846" name="Picture 11" descr="EA37C53BE2634247800991FED3C07522"/>
          <p:cNvPicPr>
            <a:picLocks noChangeAspect="1"/>
          </p:cNvPicPr>
          <p:nvPr/>
        </p:nvPicPr>
        <p:blipFill>
          <a:blip r:embed="rId4"/>
          <a:srcRect/>
          <a:stretch>
            <a:fillRect/>
          </a:stretch>
        </p:blipFill>
        <p:spPr>
          <a:xfrm>
            <a:off x="533400" y="3581400"/>
            <a:ext cx="3663950" cy="2501900"/>
          </a:xfrm>
          <a:prstGeom prst="rect">
            <a:avLst/>
          </a:prstGeom>
          <a:noFill/>
          <a:ln w="9525">
            <a:noFill/>
          </a:ln>
        </p:spPr>
      </p:pic>
      <p:pic>
        <p:nvPicPr>
          <p:cNvPr id="35847" name="Picture 12" descr="Bienhoa2"/>
          <p:cNvPicPr>
            <a:picLocks noChangeAspect="1"/>
          </p:cNvPicPr>
          <p:nvPr/>
        </p:nvPicPr>
        <p:blipFill>
          <a:blip r:embed="rId5"/>
          <a:srcRect/>
          <a:stretch>
            <a:fillRect/>
          </a:stretch>
        </p:blipFill>
        <p:spPr>
          <a:xfrm>
            <a:off x="4648200" y="3505200"/>
            <a:ext cx="4038600" cy="26670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8" name="Picture 4" descr="hoidenhung"/>
          <p:cNvPicPr>
            <a:picLocks noChangeAspect="1"/>
          </p:cNvPicPr>
          <p:nvPr/>
        </p:nvPicPr>
        <p:blipFill>
          <a:blip r:embed="rId2"/>
          <a:srcRect l="9091" t="11363" b="6818"/>
          <a:stretch>
            <a:fillRect/>
          </a:stretch>
        </p:blipFill>
        <p:spPr>
          <a:xfrm>
            <a:off x="533400" y="1371600"/>
            <a:ext cx="4038600" cy="2908300"/>
          </a:xfrm>
          <a:prstGeom prst="rect">
            <a:avLst/>
          </a:prstGeom>
          <a:noFill/>
          <a:ln w="28575" cap="flat" cmpd="sng">
            <a:solidFill>
              <a:srgbClr val="000000"/>
            </a:solidFill>
            <a:prstDash val="solid"/>
            <a:miter/>
            <a:headEnd type="none" w="med" len="med"/>
            <a:tailEnd type="none" w="med" len="med"/>
          </a:ln>
        </p:spPr>
      </p:pic>
      <p:sp>
        <p:nvSpPr>
          <p:cNvPr id="492550" name="Text Box 6"/>
          <p:cNvSpPr txBox="1">
            <a:spLocks noChangeArrowheads="1"/>
          </p:cNvSpPr>
          <p:nvPr/>
        </p:nvSpPr>
        <p:spPr bwMode="auto">
          <a:xfrm>
            <a:off x="1981200" y="4800600"/>
            <a:ext cx="5410200" cy="953135"/>
          </a:xfrm>
          <a:prstGeom prst="rect">
            <a:avLst/>
          </a:prstGeom>
          <a:gradFill rotWithShape="1">
            <a:gsLst>
              <a:gs pos="0">
                <a:srgbClr val="CCFFFF"/>
              </a:gs>
              <a:gs pos="50000">
                <a:schemeClr val="bg1"/>
              </a:gs>
              <a:gs pos="100000">
                <a:srgbClr val="CCFFFF"/>
              </a:gs>
            </a:gsLst>
            <a:lin ang="5400000" scaled="1"/>
          </a:gradFill>
          <a:ln w="57150">
            <a:solidFill>
              <a:schemeClr val="accent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800" dirty="0">
                <a:solidFill>
                  <a:srgbClr val="FF3300"/>
                </a:solidFill>
                <a:latin typeface="Times New Roman" panose="02020603050405020304" pitchFamily="18" charset="0"/>
              </a:rPr>
              <a:t>Xây dựng nền văn hóa tiên tiến</a:t>
            </a:r>
            <a:r>
              <a:rPr lang="vi-VN" altLang="en-US" sz="2800" dirty="0">
                <a:solidFill>
                  <a:srgbClr val="FF3300"/>
                </a:solidFill>
                <a:latin typeface="Times New Roman" panose="02020603050405020304" pitchFamily="18" charset="0"/>
              </a:rPr>
              <a:t>,</a:t>
            </a:r>
            <a:r>
              <a:rPr lang="en-US" altLang="vi-VN" sz="2800" dirty="0">
                <a:solidFill>
                  <a:srgbClr val="FF3300"/>
                </a:solidFill>
                <a:latin typeface="Times New Roman" panose="02020603050405020304" pitchFamily="18" charset="0"/>
              </a:rPr>
              <a:t> đậm đà bản sắc dân tộc</a:t>
            </a:r>
          </a:p>
        </p:txBody>
      </p:sp>
      <p:pic>
        <p:nvPicPr>
          <p:cNvPr id="492552" name="Picture 8" descr="nhanhac3"/>
          <p:cNvPicPr>
            <a:picLocks noChangeAspect="1"/>
          </p:cNvPicPr>
          <p:nvPr/>
        </p:nvPicPr>
        <p:blipFill>
          <a:blip r:embed="rId3"/>
          <a:stretch>
            <a:fillRect/>
          </a:stretch>
        </p:blipFill>
        <p:spPr>
          <a:xfrm>
            <a:off x="4876800" y="1389063"/>
            <a:ext cx="3886200" cy="291623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92548"/>
                                        </p:tgtEl>
                                        <p:attrNameLst>
                                          <p:attrName>style.visibility</p:attrName>
                                        </p:attrNameLst>
                                      </p:cBhvr>
                                      <p:to>
                                        <p:strVal val="visible"/>
                                      </p:to>
                                    </p:set>
                                    <p:animEffect transition="in" filter="diamond(in)">
                                      <p:cBhvr>
                                        <p:cTn id="7" dur="2000"/>
                                        <p:tgtEl>
                                          <p:spTgt spid="492548"/>
                                        </p:tgtEl>
                                      </p:cBhvr>
                                    </p:animEffect>
                                  </p:childTnLst>
                                </p:cTn>
                              </p:par>
                              <p:par>
                                <p:cTn id="8" presetID="8" presetClass="entr" presetSubtype="16" fill="hold" nodeType="withEffect">
                                  <p:stCondLst>
                                    <p:cond delay="0"/>
                                  </p:stCondLst>
                                  <p:childTnLst>
                                    <p:set>
                                      <p:cBhvr>
                                        <p:cTn id="9" dur="1" fill="hold">
                                          <p:stCondLst>
                                            <p:cond delay="0"/>
                                          </p:stCondLst>
                                        </p:cTn>
                                        <p:tgtEl>
                                          <p:spTgt spid="492552"/>
                                        </p:tgtEl>
                                        <p:attrNameLst>
                                          <p:attrName>style.visibility</p:attrName>
                                        </p:attrNameLst>
                                      </p:cBhvr>
                                      <p:to>
                                        <p:strVal val="visible"/>
                                      </p:to>
                                    </p:set>
                                    <p:animEffect transition="in" filter="diamond(in)">
                                      <p:cBhvr>
                                        <p:cTn id="10" dur="2000"/>
                                        <p:tgtEl>
                                          <p:spTgt spid="49255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92550"/>
                                        </p:tgtEl>
                                        <p:attrNameLst>
                                          <p:attrName>style.visibility</p:attrName>
                                        </p:attrNameLst>
                                      </p:cBhvr>
                                      <p:to>
                                        <p:strVal val="visible"/>
                                      </p:to>
                                    </p:set>
                                    <p:animEffect transition="in" filter="diamond(in)">
                                      <p:cBhvr>
                                        <p:cTn id="15" dur="2000"/>
                                        <p:tgtEl>
                                          <p:spTgt spid="49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50"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80" name="Rectangle 12"/>
          <p:cNvSpPr>
            <a:spLocks noGrp="1" noChangeArrowheads="1"/>
          </p:cNvSpPr>
          <p:nvPr>
            <p:ph type="body" idx="1"/>
          </p:nvPr>
        </p:nvSpPr>
        <p:spPr>
          <a:xfrm>
            <a:off x="1936750" y="3097530"/>
            <a:ext cx="5211445" cy="626745"/>
          </a:xfrm>
          <a:gradFill rotWithShape="1">
            <a:gsLst>
              <a:gs pos="0">
                <a:srgbClr val="FFCCFF"/>
              </a:gs>
              <a:gs pos="50000">
                <a:schemeClr val="bg1"/>
              </a:gs>
              <a:gs pos="100000">
                <a:srgbClr val="FFCCFF"/>
              </a:gs>
            </a:gsLst>
            <a:lin ang="5400000" scaled="1"/>
          </a:gradFill>
          <a:ln>
            <a:solidFill>
              <a:schemeClr val="tx2"/>
            </a:solidFill>
            <a:miter lim="800000"/>
          </a:ln>
        </p:spPr>
        <p:txBody>
          <a:bodyPr vert="horz" wrap="square" lIns="91440" tIns="45720" rIns="91440" bIns="45720" numCol="1" anchor="t" anchorCtr="0" compatLnSpc="1"/>
          <a:lstStyle/>
          <a:p>
            <a:pPr marL="0" indent="0" algn="ctr">
              <a:buNone/>
            </a:pPr>
            <a:r>
              <a:rPr lang="en-US" altLang="vi-VN" sz="2800" b="1" dirty="0">
                <a:latin typeface="Calibri" panose="020F0502020204030204" charset="0"/>
                <a:hlinkClick r:id="rId2" action="ppaction://hlinksldjump"/>
              </a:rPr>
              <a:t>Con người phát triển toàn diện</a:t>
            </a:r>
            <a:endParaRPr lang="en-US" altLang="vi-VN" sz="2800" b="1" dirty="0">
              <a:latin typeface="Calibri" panose="020F0502020204030204" charset="0"/>
            </a:endParaRPr>
          </a:p>
        </p:txBody>
      </p:sp>
      <p:pic>
        <p:nvPicPr>
          <p:cNvPr id="37894" name="Picture 18" descr="2007_09_27_630348"/>
          <p:cNvPicPr>
            <a:picLocks noChangeAspect="1"/>
          </p:cNvPicPr>
          <p:nvPr/>
        </p:nvPicPr>
        <p:blipFill>
          <a:blip r:embed="rId3"/>
          <a:srcRect/>
          <a:stretch>
            <a:fillRect/>
          </a:stretch>
        </p:blipFill>
        <p:spPr>
          <a:xfrm>
            <a:off x="663575" y="811530"/>
            <a:ext cx="3756660" cy="2189480"/>
          </a:xfrm>
          <a:prstGeom prst="rect">
            <a:avLst/>
          </a:prstGeom>
          <a:noFill/>
          <a:ln w="9525">
            <a:noFill/>
          </a:ln>
        </p:spPr>
      </p:pic>
      <p:pic>
        <p:nvPicPr>
          <p:cNvPr id="37895" name="Picture 19" descr="9409gia1"/>
          <p:cNvPicPr>
            <a:picLocks noChangeAspect="1"/>
          </p:cNvPicPr>
          <p:nvPr/>
        </p:nvPicPr>
        <p:blipFill>
          <a:blip r:embed="rId4"/>
          <a:srcRect/>
          <a:stretch>
            <a:fillRect/>
          </a:stretch>
        </p:blipFill>
        <p:spPr>
          <a:xfrm>
            <a:off x="4746625" y="812165"/>
            <a:ext cx="3733800" cy="218948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3580">
                                            <p:bg/>
                                          </p:spTgt>
                                        </p:tgtEl>
                                        <p:attrNameLst>
                                          <p:attrName>style.visibility</p:attrName>
                                        </p:attrNameLst>
                                      </p:cBhvr>
                                      <p:to>
                                        <p:strVal val="visible"/>
                                      </p:to>
                                    </p:set>
                                    <p:animEffect transition="in" filter="diamond(in)">
                                      <p:cBhvr>
                                        <p:cTn id="7" dur="2000"/>
                                        <p:tgtEl>
                                          <p:spTgt spid="493580">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93580">
                                            <p:txEl>
                                              <p:pRg st="0" end="0"/>
                                            </p:txEl>
                                          </p:spTgt>
                                        </p:tgtEl>
                                        <p:attrNameLst>
                                          <p:attrName>style.visibility</p:attrName>
                                        </p:attrNameLst>
                                      </p:cBhvr>
                                      <p:to>
                                        <p:strVal val="visible"/>
                                      </p:to>
                                    </p:set>
                                    <p:animEffect transition="in" filter="diamond(in)">
                                      <p:cBhvr>
                                        <p:cTn id="12" dur="2000"/>
                                        <p:tgtEl>
                                          <p:spTgt spid="493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80"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5" name="Table 38914"/>
          <p:cNvGraphicFramePr/>
          <p:nvPr/>
        </p:nvGraphicFramePr>
        <p:xfrm>
          <a:off x="319405" y="434975"/>
          <a:ext cx="8427720" cy="5977890"/>
        </p:xfrm>
        <a:graphic>
          <a:graphicData uri="http://schemas.openxmlformats.org/drawingml/2006/table">
            <a:tbl>
              <a:tblPr/>
              <a:tblGrid>
                <a:gridCol w="1880235">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gridCol w="3308985">
                  <a:extLst>
                    <a:ext uri="{9D8B030D-6E8A-4147-A177-3AD203B41FA5}">
                      <a16:colId xmlns:a16="http://schemas.microsoft.com/office/drawing/2014/main" val="20002"/>
                    </a:ext>
                  </a:extLst>
                </a:gridCol>
              </a:tblGrid>
              <a:tr h="127063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FF0000"/>
                          </a:solidFill>
                          <a:latin typeface="Times New Roman" panose="02020603050405020304" pitchFamily="18" charset="0"/>
                          <a:cs typeface="Times New Roman" panose="02020603050405020304" pitchFamily="18" charset="0"/>
                        </a:rPr>
                        <a:t>Chức năng</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tileRect/>
                    </a:gra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FF0000"/>
                          </a:solidFill>
                          <a:latin typeface="Times New Roman" panose="02020603050405020304" pitchFamily="18" charset="0"/>
                          <a:cs typeface="Times New Roman" panose="02020603050405020304" pitchFamily="18" charset="0"/>
                        </a:rPr>
                        <a:t>Nh</a:t>
                      </a:r>
                      <a:r>
                        <a:rPr lang="en-US" alt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FF0000"/>
                          </a:solidFill>
                          <a:latin typeface="Times New Roman" panose="02020603050405020304" pitchFamily="18" charset="0"/>
                          <a:cs typeface="Times New Roman" panose="02020603050405020304" pitchFamily="18" charset="0"/>
                        </a:rPr>
                        <a:t> nước bóc lột</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tileRect/>
                    </a:gra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FF0000"/>
                          </a:solidFill>
                          <a:latin typeface="Times New Roman" panose="02020603050405020304" pitchFamily="18" charset="0"/>
                          <a:cs typeface="Times New Roman" panose="02020603050405020304" pitchFamily="18" charset="0"/>
                        </a:rPr>
                        <a:t>Nh</a:t>
                      </a:r>
                      <a:r>
                        <a:rPr lang="en-US" alt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FF0000"/>
                          </a:solidFill>
                          <a:latin typeface="Times New Roman" panose="02020603050405020304" pitchFamily="18" charset="0"/>
                          <a:cs typeface="Times New Roman" panose="02020603050405020304" pitchFamily="18" charset="0"/>
                        </a:rPr>
                        <a:t> nước pháp quyền XHCN</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tileRect/>
                    </a:gradFill>
                  </a:tcPr>
                </a:tc>
                <a:extLst>
                  <a:ext uri="{0D108BD9-81ED-4DB2-BD59-A6C34878D82A}">
                    <a16:rowId xmlns:a16="http://schemas.microsoft.com/office/drawing/2014/main" val="10000"/>
                  </a:ext>
                </a:extLst>
              </a:tr>
              <a:tr h="248539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FF0000"/>
                          </a:solidFill>
                          <a:latin typeface="Times New Roman" panose="02020603050405020304" pitchFamily="18" charset="0"/>
                          <a:cs typeface="Times New Roman" panose="02020603050405020304" pitchFamily="18" charset="0"/>
                        </a:rPr>
                        <a:t>Bạo lực</a:t>
                      </a:r>
                    </a:p>
                    <a:p>
                      <a:pPr lvl="0" algn="ctr" eaLnBrk="1" hangingPunct="1">
                        <a:buNone/>
                      </a:pPr>
                      <a:r>
                        <a:rPr lang="en-US" altLang="vi-VN" sz="2400" b="1" dirty="0">
                          <a:solidFill>
                            <a:srgbClr val="FF0000"/>
                          </a:solidFill>
                          <a:latin typeface="Times New Roman" panose="02020603050405020304" pitchFamily="18" charset="0"/>
                          <a:cs typeface="Times New Roman" panose="02020603050405020304" pitchFamily="18" charset="0"/>
                        </a:rPr>
                        <a:t> trấn áp</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tileRect/>
                    </a:gra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66675" lvl="0" indent="-66675" algn="just" eaLnBrk="1" hangingPunct="1">
                        <a:buNone/>
                      </a:pPr>
                      <a:r>
                        <a:rPr lang="en-US" altLang="vi-VN" sz="2400" b="1" dirty="0">
                          <a:solidFill>
                            <a:srgbClr val="0000FF"/>
                          </a:solidFill>
                          <a:latin typeface="Times New Roman" panose="02020603050405020304" pitchFamily="18" charset="0"/>
                          <a:cs typeface="Times New Roman" panose="02020603050405020304" pitchFamily="18" charset="0"/>
                        </a:rPr>
                        <a:t>Bảo vệ v</a:t>
                      </a:r>
                      <a:r>
                        <a:rPr lang="en-US" alt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  trì sự bóc lột của thiểu số giai cấp thống trị đối với đa số nhân dân lao động.</a:t>
                      </a: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gradFill rotWithShape="1">
                      <a:gsLst>
                        <a:gs pos="0">
                          <a:srgbClr val="FFCCFF"/>
                        </a:gs>
                        <a:gs pos="50000">
                          <a:schemeClr val="bg1"/>
                        </a:gs>
                        <a:gs pos="100000">
                          <a:srgbClr val="FFCCFF"/>
                        </a:gs>
                      </a:gsLst>
                      <a:lin ang="5400000" scaled="1"/>
                      <a:tileRect/>
                    </a:gra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en-US" altLang="vi-VN" sz="2400" b="1" dirty="0">
                          <a:solidFill>
                            <a:srgbClr val="0000FF"/>
                          </a:solidFill>
                          <a:latin typeface="Times New Roman" panose="02020603050405020304" pitchFamily="18" charset="0"/>
                          <a:cs typeface="Times New Roman" panose="02020603050405020304" pitchFamily="18" charset="0"/>
                        </a:rPr>
                        <a:t>Chống lại sự phản kháng của giai cấp bóc lột v</a:t>
                      </a:r>
                      <a:r>
                        <a:rPr lang="en-US" alt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 các thế lực thù địch để bảo vệ th</a:t>
                      </a:r>
                      <a:r>
                        <a:rPr lang="en-US" alt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nh quả cách mạng của nhân dân.</a:t>
                      </a: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gradFill rotWithShape="1">
                      <a:gsLst>
                        <a:gs pos="0">
                          <a:srgbClr val="FFCCFF"/>
                        </a:gs>
                        <a:gs pos="50000">
                          <a:schemeClr val="bg1"/>
                        </a:gs>
                        <a:gs pos="100000">
                          <a:srgbClr val="FFCCFF"/>
                        </a:gs>
                      </a:gsLst>
                      <a:lin ang="5400000" scaled="1"/>
                      <a:tileRect/>
                    </a:gradFill>
                  </a:tcPr>
                </a:tc>
                <a:extLst>
                  <a:ext uri="{0D108BD9-81ED-4DB2-BD59-A6C34878D82A}">
                    <a16:rowId xmlns:a16="http://schemas.microsoft.com/office/drawing/2014/main" val="10001"/>
                  </a:ext>
                </a:extLst>
              </a:tr>
              <a:tr h="222186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vi-VN" sz="2400" b="1" dirty="0">
                          <a:solidFill>
                            <a:srgbClr val="FF0000"/>
                          </a:solidFill>
                          <a:latin typeface="Times New Roman" panose="02020603050405020304" pitchFamily="18" charset="0"/>
                          <a:cs typeface="Times New Roman" panose="02020603050405020304" pitchFamily="18" charset="0"/>
                        </a:rPr>
                        <a:t>Tổ chức </a:t>
                      </a:r>
                    </a:p>
                    <a:p>
                      <a:pPr lvl="0" algn="ctr" eaLnBrk="1" hangingPunct="1">
                        <a:buNone/>
                      </a:pPr>
                      <a:r>
                        <a:rPr lang="en-US" altLang="vi-VN" sz="2400" b="1" dirty="0">
                          <a:solidFill>
                            <a:srgbClr val="FF0000"/>
                          </a:solidFill>
                          <a:latin typeface="Times New Roman" panose="02020603050405020304" pitchFamily="18" charset="0"/>
                          <a:cs typeface="Times New Roman" panose="02020603050405020304" pitchFamily="18" charset="0"/>
                        </a:rPr>
                        <a:t>xây dựng</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gradFill rotWithShape="1">
                      <a:gsLst>
                        <a:gs pos="0">
                          <a:srgbClr val="CCFFFF"/>
                        </a:gs>
                        <a:gs pos="50000">
                          <a:schemeClr val="bg1"/>
                        </a:gs>
                        <a:gs pos="100000">
                          <a:srgbClr val="CCFFFF"/>
                        </a:gs>
                      </a:gsLst>
                      <a:lin ang="5400000" scaled="1"/>
                      <a:tileRect/>
                    </a:gra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en-US" altLang="vi-VN" sz="2400" b="1" dirty="0">
                          <a:solidFill>
                            <a:srgbClr val="0000FF"/>
                          </a:solidFill>
                          <a:latin typeface="Times New Roman" panose="02020603050405020304" pitchFamily="18" charset="0"/>
                          <a:cs typeface="Times New Roman" panose="02020603050405020304" pitchFamily="18" charset="0"/>
                        </a:rPr>
                        <a:t> Đem lại sự gi</a:t>
                      </a:r>
                      <a:r>
                        <a:rPr lang="en-US" alt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u có v</a:t>
                      </a:r>
                      <a:r>
                        <a:rPr lang="en-US" alt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 bóc lột ng</a:t>
                      </a:r>
                      <a:r>
                        <a:rPr lang="en-US" alt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y c</a:t>
                      </a:r>
                      <a:r>
                        <a:rPr lang="en-US" alt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ng nhiều cho giai cấp thống trị.</a:t>
                      </a: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gradFill rotWithShape="1">
                      <a:gsLst>
                        <a:gs pos="0">
                          <a:srgbClr val="FFCCFF"/>
                        </a:gs>
                        <a:gs pos="50000">
                          <a:schemeClr val="bg1"/>
                        </a:gs>
                        <a:gs pos="100000">
                          <a:srgbClr val="FFCCFF"/>
                        </a:gs>
                      </a:gsLst>
                      <a:lin ang="5400000" scaled="1"/>
                      <a:tileRect/>
                    </a:gra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en-US" altLang="vi-VN" sz="2400" b="1" dirty="0">
                          <a:solidFill>
                            <a:srgbClr val="0000FF"/>
                          </a:solidFill>
                          <a:latin typeface="Times New Roman" panose="02020603050405020304" pitchFamily="18" charset="0"/>
                          <a:cs typeface="Times New Roman" panose="02020603050405020304" pitchFamily="18" charset="0"/>
                        </a:rPr>
                        <a:t>  Nhằm xây dựng một xã hột mới tốt đẹp hơn XHCN v</a:t>
                      </a:r>
                      <a:r>
                        <a:rPr lang="en-US" alt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400" b="1" dirty="0">
                          <a:solidFill>
                            <a:srgbClr val="0000FF"/>
                          </a:solidFill>
                          <a:latin typeface="Times New Roman" panose="02020603050405020304" pitchFamily="18" charset="0"/>
                          <a:cs typeface="Times New Roman" panose="02020603050405020304" pitchFamily="18" charset="0"/>
                        </a:rPr>
                        <a:t> CSCN.</a:t>
                      </a: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gradFill rotWithShape="1">
                      <a:gsLst>
                        <a:gs pos="0">
                          <a:srgbClr val="FFCCFF"/>
                        </a:gs>
                        <a:gs pos="50000">
                          <a:schemeClr val="bg1"/>
                        </a:gs>
                        <a:gs pos="100000">
                          <a:srgbClr val="FFCCFF"/>
                        </a:gs>
                      </a:gsLst>
                      <a:lin ang="5400000" scaled="1"/>
                      <a:tileRect/>
                    </a:gra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diamond(in)">
                                      <p:cBhvr>
                                        <p:cTn id="7" dur="2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2. 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955675"/>
            <a:ext cx="8905875" cy="82994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d. Vai trò của nhà nước pháp quyền xã hội chủ nghĩa Việt Nam (giảm tải)</a:t>
            </a: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heckerboard(across)">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82994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3. Trách nhiệm của công dân trong việc tham gia xây dựngNhà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4" name="Rectangle 8"/>
          <p:cNvSpPr/>
          <p:nvPr/>
        </p:nvSpPr>
        <p:spPr>
          <a:xfrm>
            <a:off x="110490" y="1463675"/>
            <a:ext cx="9017000" cy="829945"/>
          </a:xfrm>
          <a:prstGeom prst="rect">
            <a:avLst/>
          </a:prstGeom>
          <a:noFill/>
          <a:ln w="9525">
            <a:noFill/>
          </a:ln>
        </p:spPr>
        <p:txBody>
          <a:bodyPr wrap="square" anchor="t">
            <a:spAutoFit/>
          </a:bodyPr>
          <a:lstStyle/>
          <a:p>
            <a:pPr algn="ctr">
              <a:spcBef>
                <a:spcPct val="20000"/>
              </a:spcBef>
            </a:pPr>
            <a:r>
              <a:rPr lang="vi-VN" sz="2400" dirty="0">
                <a:solidFill>
                  <a:srgbClr val="FF0000"/>
                </a:solidFill>
                <a:latin typeface="Times New Roman" panose="02020603050405020304" pitchFamily="18" charset="0"/>
                <a:cs typeface="Times New Roman" panose="02020603050405020304" pitchFamily="18" charset="0"/>
              </a:rPr>
              <a:t>Công dân phải có trách nhiệm gì trong việc tham gia xây dựng Nhà nước pháp quyền xã hội chủ nghĩa Việt Nam?</a:t>
            </a:r>
          </a:p>
        </p:txBody>
      </p:sp>
      <p:sp>
        <p:nvSpPr>
          <p:cNvPr id="5" name="Text Box 4"/>
          <p:cNvSpPr txBox="1"/>
          <p:nvPr/>
        </p:nvSpPr>
        <p:spPr>
          <a:xfrm>
            <a:off x="122555" y="2444750"/>
            <a:ext cx="8910320" cy="755650"/>
          </a:xfrm>
          <a:prstGeom prst="rect">
            <a:avLst/>
          </a:prstGeom>
          <a:noFill/>
          <a:ln>
            <a:solidFill>
              <a:schemeClr val="tx1"/>
            </a:solidFill>
          </a:ln>
        </p:spPr>
        <p:txBody>
          <a:bodyPr wrap="square" rtlCol="0" anchor="t">
            <a:spAutoFit/>
          </a:bodyPr>
          <a:lstStyle/>
          <a:p>
            <a:pPr marL="0" indent="0">
              <a:lnSpc>
                <a:spcPct val="90000"/>
              </a:lnSpc>
            </a:pPr>
            <a:r>
              <a:rPr lang="en-US" altLang="vi-VN" sz="2400" dirty="0">
                <a:solidFill>
                  <a:srgbClr val="0000FF"/>
                </a:solidFill>
                <a:latin typeface="Times New Roman" panose="02020603050405020304" pitchFamily="18" charset="0"/>
                <a:cs typeface="Times New Roman" panose="02020603050405020304" pitchFamily="18" charset="0"/>
                <a:sym typeface="+mn-ea"/>
              </a:rPr>
              <a:t>- Gương mẫu thực hiện tuyên truyền, vận động mọi người thực hiện tốt đường lối, chính sách của Đảng, pháp luật của Nhà nước.</a:t>
            </a:r>
          </a:p>
        </p:txBody>
      </p:sp>
      <p:sp>
        <p:nvSpPr>
          <p:cNvPr id="6" name="Text Box 5"/>
          <p:cNvSpPr txBox="1"/>
          <p:nvPr/>
        </p:nvSpPr>
        <p:spPr>
          <a:xfrm>
            <a:off x="122555" y="3409950"/>
            <a:ext cx="8909685" cy="755650"/>
          </a:xfrm>
          <a:prstGeom prst="rect">
            <a:avLst/>
          </a:prstGeom>
          <a:noFill/>
          <a:ln>
            <a:solidFill>
              <a:schemeClr val="tx1"/>
            </a:solidFill>
          </a:ln>
        </p:spPr>
        <p:txBody>
          <a:bodyPr wrap="square" rtlCol="0" anchor="t">
            <a:spAutoFit/>
          </a:bodyPr>
          <a:lstStyle/>
          <a:p>
            <a:pPr marL="0" indent="0">
              <a:lnSpc>
                <a:spcPct val="90000"/>
              </a:lnSpc>
            </a:pPr>
            <a:r>
              <a:rPr lang="vi-VN" altLang="en-US" sz="2400" dirty="0">
                <a:solidFill>
                  <a:srgbClr val="0000FF"/>
                </a:solidFill>
                <a:latin typeface="Times New Roman" panose="02020603050405020304" pitchFamily="18" charset="0"/>
                <a:cs typeface="Times New Roman" panose="02020603050405020304" pitchFamily="18" charset="0"/>
                <a:sym typeface="+mn-ea"/>
              </a:rPr>
              <a:t>- </a:t>
            </a:r>
            <a:r>
              <a:rPr lang="en-US" altLang="vi-VN" sz="2400" dirty="0">
                <a:solidFill>
                  <a:srgbClr val="0000FF"/>
                </a:solidFill>
                <a:latin typeface="Times New Roman" panose="02020603050405020304" pitchFamily="18" charset="0"/>
                <a:cs typeface="Times New Roman" panose="02020603050405020304" pitchFamily="18" charset="0"/>
                <a:sym typeface="+mn-ea"/>
              </a:rPr>
              <a:t>Tích cực tham gia các hoạt động: xây dựng, củng cố, bảo vệ chính quyền; trật tự, an toàn xã hội.</a:t>
            </a:r>
            <a:endParaRPr lang="en-US" sz="2400"/>
          </a:p>
        </p:txBody>
      </p:sp>
      <p:sp>
        <p:nvSpPr>
          <p:cNvPr id="7" name="Text Box 6"/>
          <p:cNvSpPr txBox="1"/>
          <p:nvPr/>
        </p:nvSpPr>
        <p:spPr>
          <a:xfrm>
            <a:off x="122555" y="4392295"/>
            <a:ext cx="8910320" cy="423545"/>
          </a:xfrm>
          <a:prstGeom prst="rect">
            <a:avLst/>
          </a:prstGeom>
          <a:noFill/>
          <a:ln>
            <a:solidFill>
              <a:schemeClr val="tx1"/>
            </a:solidFill>
          </a:ln>
        </p:spPr>
        <p:txBody>
          <a:bodyPr wrap="square" rtlCol="0" anchor="t">
            <a:spAutoFit/>
          </a:bodyPr>
          <a:lstStyle/>
          <a:p>
            <a:pPr marL="0" indent="0">
              <a:lnSpc>
                <a:spcPct val="90000"/>
              </a:lnSpc>
            </a:pPr>
            <a:r>
              <a:rPr lang="en-US" altLang="vi-VN" sz="2400" dirty="0">
                <a:solidFill>
                  <a:srgbClr val="0000FF"/>
                </a:solidFill>
                <a:latin typeface="Times New Roman" panose="02020603050405020304" pitchFamily="18" charset="0"/>
                <a:cs typeface="Times New Roman" panose="02020603050405020304" pitchFamily="18" charset="0"/>
                <a:sym typeface="+mn-ea"/>
              </a:rPr>
              <a:t>- Phê phán đấu tranh những hành vi, vi phạm pháp luật.</a:t>
            </a:r>
          </a:p>
        </p:txBody>
      </p:sp>
      <p:sp>
        <p:nvSpPr>
          <p:cNvPr id="8" name="Text Box 7"/>
          <p:cNvSpPr txBox="1"/>
          <p:nvPr/>
        </p:nvSpPr>
        <p:spPr>
          <a:xfrm>
            <a:off x="123190" y="4996815"/>
            <a:ext cx="8908415" cy="755650"/>
          </a:xfrm>
          <a:prstGeom prst="rect">
            <a:avLst/>
          </a:prstGeom>
          <a:noFill/>
          <a:ln>
            <a:solidFill>
              <a:schemeClr val="tx1"/>
            </a:solidFill>
          </a:ln>
        </p:spPr>
        <p:txBody>
          <a:bodyPr wrap="square" rtlCol="0" anchor="t">
            <a:spAutoFit/>
          </a:bodyPr>
          <a:lstStyle/>
          <a:p>
            <a:pPr marL="0" indent="0">
              <a:lnSpc>
                <a:spcPct val="90000"/>
              </a:lnSpc>
            </a:pPr>
            <a:r>
              <a:rPr lang="en-US" altLang="vi-VN" sz="2400" dirty="0">
                <a:solidFill>
                  <a:srgbClr val="0000FF"/>
                </a:solidFill>
                <a:latin typeface="Times New Roman" panose="02020603050405020304" pitchFamily="18" charset="0"/>
                <a:cs typeface="Times New Roman" panose="02020603050405020304" pitchFamily="18" charset="0"/>
                <a:sym typeface="+mn-ea"/>
              </a:rPr>
              <a:t> </a:t>
            </a:r>
            <a:r>
              <a:rPr lang="vi-VN" altLang="en-US" sz="2400" dirty="0">
                <a:solidFill>
                  <a:srgbClr val="0000FF"/>
                </a:solidFill>
                <a:latin typeface="Times New Roman" panose="02020603050405020304" pitchFamily="18" charset="0"/>
                <a:cs typeface="Times New Roman" panose="02020603050405020304" pitchFamily="18" charset="0"/>
                <a:sym typeface="+mn-ea"/>
              </a:rPr>
              <a:t>- </a:t>
            </a:r>
            <a:r>
              <a:rPr lang="en-US" altLang="vi-VN" sz="2400" dirty="0">
                <a:solidFill>
                  <a:srgbClr val="0000FF"/>
                </a:solidFill>
                <a:latin typeface="Times New Roman" panose="02020603050405020304" pitchFamily="18" charset="0"/>
                <a:cs typeface="Times New Roman" panose="02020603050405020304" pitchFamily="18" charset="0"/>
                <a:sym typeface="+mn-ea"/>
              </a:rPr>
              <a:t>Thường xuyên nêu cao tinh thần cảnh giác trước những âm mưu thủ đoạn chống phá của các thế lực thù địch.</a:t>
            </a:r>
            <a:endParaRPr lang="en-US" sz="24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box(in)">
                                      <p:cBhvr>
                                        <p:cTn id="7" dur="20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4" grpId="0"/>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829945"/>
          </a:xfrm>
          <a:prstGeom prst="rect">
            <a:avLst/>
          </a:prstGeom>
          <a:noFill/>
          <a:ln w="9525">
            <a:noFill/>
          </a:ln>
        </p:spPr>
        <p:txBody>
          <a:bodyPr anchor="t">
            <a:spAutoFit/>
          </a:bodyPr>
          <a:lstStyle/>
          <a:p>
            <a:pPr>
              <a:spcBef>
                <a:spcPct val="20000"/>
              </a:spcBef>
            </a:pPr>
            <a:r>
              <a:rPr lang="vi-VN" sz="2400" dirty="0">
                <a:latin typeface="Times New Roman" panose="02020603050405020304" pitchFamily="18" charset="0"/>
                <a:cs typeface="Times New Roman" panose="02020603050405020304" pitchFamily="18" charset="0"/>
              </a:rPr>
              <a:t>3. Trách nhiệm của công dân trong việc tham gia xây dựngNhà nước pháp quyền xã hội chủ nghĩa Việt Nam</a:t>
            </a:r>
            <a:endParaRPr lang="vi-VN" sz="2400" dirty="0">
              <a:solidFill>
                <a:schemeClr val="tx2"/>
              </a:solidFill>
              <a:latin typeface="Times New Roman" panose="02020603050405020304" pitchFamily="18" charset="0"/>
              <a:cs typeface="Times New Roman" panose="02020603050405020304" pitchFamily="18" charset="0"/>
            </a:endParaRP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4" name="Rectangle 8"/>
          <p:cNvSpPr/>
          <p:nvPr/>
        </p:nvSpPr>
        <p:spPr>
          <a:xfrm>
            <a:off x="110490" y="1463675"/>
            <a:ext cx="9017000" cy="829945"/>
          </a:xfrm>
          <a:prstGeom prst="rect">
            <a:avLst/>
          </a:prstGeom>
          <a:noFill/>
          <a:ln w="9525">
            <a:noFill/>
          </a:ln>
        </p:spPr>
        <p:txBody>
          <a:bodyPr wrap="square" anchor="t">
            <a:spAutoFit/>
          </a:bodyPr>
          <a:lstStyle/>
          <a:p>
            <a:pPr algn="ctr">
              <a:spcBef>
                <a:spcPct val="20000"/>
              </a:spcBef>
            </a:pPr>
            <a:r>
              <a:rPr lang="vi-VN" sz="2400" dirty="0">
                <a:solidFill>
                  <a:srgbClr val="FF0000"/>
                </a:solidFill>
                <a:latin typeface="Times New Roman" panose="02020603050405020304" pitchFamily="18" charset="0"/>
                <a:cs typeface="Times New Roman" panose="02020603050405020304" pitchFamily="18" charset="0"/>
              </a:rPr>
              <a:t>Là học sinh em phải có trách nhiệm gì trong việc tham gia xây dựng Nhà nước pháp quyền xã hội chủ nghĩa Việt Nam?</a:t>
            </a:r>
          </a:p>
        </p:txBody>
      </p:sp>
      <p:sp>
        <p:nvSpPr>
          <p:cNvPr id="2" name="Text Box 1"/>
          <p:cNvSpPr txBox="1"/>
          <p:nvPr/>
        </p:nvSpPr>
        <p:spPr>
          <a:xfrm>
            <a:off x="846455" y="2517140"/>
            <a:ext cx="6700520" cy="386080"/>
          </a:xfrm>
          <a:prstGeom prst="rect">
            <a:avLst/>
          </a:prstGeom>
          <a:noFill/>
          <a:ln>
            <a:solidFill>
              <a:schemeClr val="bg1"/>
            </a:solidFill>
          </a:ln>
        </p:spPr>
        <p:txBody>
          <a:bodyPr wrap="none" rtlCol="0" anchor="t">
            <a:spAutoFit/>
          </a:bodyPr>
          <a:lstStyle/>
          <a:p>
            <a:pPr marL="0" indent="457200">
              <a:lnSpc>
                <a:spcPct val="80000"/>
              </a:lnSpc>
              <a:buClr>
                <a:schemeClr val="tx1"/>
              </a:buClr>
              <a:buFont typeface="Wingdings" panose="05000000000000000000" pitchFamily="2" charset="2"/>
              <a:buChar char="v"/>
            </a:pPr>
            <a:r>
              <a:rPr lang="en-US" altLang="vi-VN" sz="2400" dirty="0">
                <a:solidFill>
                  <a:srgbClr val="0000FF"/>
                </a:solidFill>
                <a:latin typeface="Times New Roman" panose="02020603050405020304" pitchFamily="18" charset="0"/>
                <a:cs typeface="Times New Roman" panose="02020603050405020304" pitchFamily="18" charset="0"/>
                <a:sym typeface="+mn-ea"/>
              </a:rPr>
              <a:t>Rèn luyện đạo đức, tác phong học sinh XHCN.</a:t>
            </a:r>
          </a:p>
        </p:txBody>
      </p:sp>
      <p:sp>
        <p:nvSpPr>
          <p:cNvPr id="3" name="Text Box 2"/>
          <p:cNvSpPr txBox="1"/>
          <p:nvPr/>
        </p:nvSpPr>
        <p:spPr>
          <a:xfrm>
            <a:off x="509270" y="3046095"/>
            <a:ext cx="7345045" cy="386080"/>
          </a:xfrm>
          <a:prstGeom prst="rect">
            <a:avLst/>
          </a:prstGeom>
          <a:noFill/>
          <a:ln>
            <a:solidFill>
              <a:schemeClr val="bg1"/>
            </a:solidFill>
          </a:ln>
        </p:spPr>
        <p:txBody>
          <a:bodyPr wrap="square" rtlCol="0" anchor="t">
            <a:spAutoFit/>
          </a:bodyPr>
          <a:lstStyle/>
          <a:p>
            <a:pPr marL="0" indent="457200">
              <a:lnSpc>
                <a:spcPct val="80000"/>
              </a:lnSpc>
              <a:buClr>
                <a:schemeClr val="tx1"/>
              </a:buClr>
              <a:buFont typeface="Wingdings" panose="05000000000000000000" pitchFamily="2" charset="2"/>
              <a:buChar char="v"/>
            </a:pPr>
            <a:r>
              <a:rPr lang="en-US" altLang="vi-VN" sz="2400" dirty="0">
                <a:solidFill>
                  <a:srgbClr val="0000FF"/>
                </a:solidFill>
                <a:latin typeface="Times New Roman" panose="02020603050405020304" pitchFamily="18" charset="0"/>
                <a:cs typeface="Times New Roman" panose="02020603050405020304" pitchFamily="18" charset="0"/>
                <a:sym typeface="+mn-ea"/>
              </a:rPr>
              <a:t>Học tập tốt, có động cơ, mục đích học tập đúng đắn.</a:t>
            </a:r>
          </a:p>
        </p:txBody>
      </p:sp>
      <p:sp>
        <p:nvSpPr>
          <p:cNvPr id="9" name="Text Box 8"/>
          <p:cNvSpPr txBox="1"/>
          <p:nvPr/>
        </p:nvSpPr>
        <p:spPr>
          <a:xfrm>
            <a:off x="300355" y="3575050"/>
            <a:ext cx="7797165" cy="386080"/>
          </a:xfrm>
          <a:prstGeom prst="rect">
            <a:avLst/>
          </a:prstGeom>
          <a:noFill/>
          <a:ln>
            <a:solidFill>
              <a:schemeClr val="bg1"/>
            </a:solidFill>
          </a:ln>
        </p:spPr>
        <p:txBody>
          <a:bodyPr wrap="square" rtlCol="0" anchor="t">
            <a:spAutoFit/>
          </a:bodyPr>
          <a:lstStyle/>
          <a:p>
            <a:pPr marL="0" indent="457200">
              <a:lnSpc>
                <a:spcPct val="80000"/>
              </a:lnSpc>
              <a:buClr>
                <a:schemeClr val="tx1"/>
              </a:buClr>
              <a:buFont typeface="Wingdings" panose="05000000000000000000" pitchFamily="2" charset="2"/>
              <a:buChar char="v"/>
            </a:pPr>
            <a:r>
              <a:rPr lang="en-US" altLang="vi-VN" sz="2400" dirty="0">
                <a:solidFill>
                  <a:srgbClr val="0000FF"/>
                </a:solidFill>
                <a:latin typeface="Times New Roman" panose="02020603050405020304" pitchFamily="18" charset="0"/>
                <a:cs typeface="Times New Roman" panose="02020603050405020304" pitchFamily="18" charset="0"/>
                <a:sym typeface="+mn-ea"/>
              </a:rPr>
              <a:t>Nhận thức đúng đắn đường lối, chính sách của Đảng. </a:t>
            </a:r>
          </a:p>
        </p:txBody>
      </p:sp>
      <p:sp>
        <p:nvSpPr>
          <p:cNvPr id="10" name="Text Box 9"/>
          <p:cNvSpPr txBox="1"/>
          <p:nvPr/>
        </p:nvSpPr>
        <p:spPr>
          <a:xfrm>
            <a:off x="300355" y="4104005"/>
            <a:ext cx="8094345" cy="386080"/>
          </a:xfrm>
          <a:prstGeom prst="rect">
            <a:avLst/>
          </a:prstGeom>
          <a:noFill/>
          <a:ln>
            <a:solidFill>
              <a:schemeClr val="bg1"/>
            </a:solidFill>
          </a:ln>
        </p:spPr>
        <p:txBody>
          <a:bodyPr wrap="square" rtlCol="0" anchor="t">
            <a:spAutoFit/>
          </a:bodyPr>
          <a:lstStyle/>
          <a:p>
            <a:pPr marL="0" indent="457200">
              <a:lnSpc>
                <a:spcPct val="80000"/>
              </a:lnSpc>
              <a:buClr>
                <a:schemeClr val="tx1"/>
              </a:buClr>
              <a:buFont typeface="Wingdings" panose="05000000000000000000" pitchFamily="2" charset="2"/>
              <a:buChar char="v"/>
            </a:pPr>
            <a:r>
              <a:rPr lang="en-US" altLang="vi-VN" sz="2400" dirty="0">
                <a:solidFill>
                  <a:srgbClr val="0000FF"/>
                </a:solidFill>
                <a:latin typeface="Times New Roman" panose="02020603050405020304" pitchFamily="18" charset="0"/>
                <a:cs typeface="Times New Roman" panose="02020603050405020304" pitchFamily="18" charset="0"/>
                <a:sym typeface="+mn-ea"/>
              </a:rPr>
              <a:t>Sẵn sàng tham gia lao động xây dựng và bảo vệ Tổ Quốc.</a:t>
            </a:r>
          </a:p>
        </p:txBody>
      </p:sp>
      <p:sp>
        <p:nvSpPr>
          <p:cNvPr id="12" name="Text Box 11"/>
          <p:cNvSpPr txBox="1"/>
          <p:nvPr/>
        </p:nvSpPr>
        <p:spPr>
          <a:xfrm>
            <a:off x="772795" y="5161915"/>
            <a:ext cx="5102860" cy="386080"/>
          </a:xfrm>
          <a:prstGeom prst="rect">
            <a:avLst/>
          </a:prstGeom>
          <a:noFill/>
          <a:ln>
            <a:solidFill>
              <a:schemeClr val="bg1"/>
            </a:solidFill>
          </a:ln>
        </p:spPr>
        <p:txBody>
          <a:bodyPr wrap="none" rtlCol="0" anchor="t">
            <a:spAutoFit/>
          </a:bodyPr>
          <a:lstStyle/>
          <a:p>
            <a:pPr marL="0" indent="457200">
              <a:lnSpc>
                <a:spcPct val="80000"/>
              </a:lnSpc>
              <a:buClr>
                <a:schemeClr val="tx1"/>
              </a:buClr>
              <a:buFont typeface="Wingdings" panose="05000000000000000000" pitchFamily="2" charset="2"/>
              <a:buChar char="v"/>
            </a:pPr>
            <a:r>
              <a:rPr lang="en-US" altLang="vi-VN" sz="2400" dirty="0">
                <a:solidFill>
                  <a:srgbClr val="0000FF"/>
                </a:solidFill>
                <a:latin typeface="Times New Roman" panose="02020603050405020304" pitchFamily="18" charset="0"/>
                <a:cs typeface="Times New Roman" panose="02020603050405020304" pitchFamily="18" charset="0"/>
                <a:sym typeface="+mn-ea"/>
              </a:rPr>
              <a:t>Giữ gìn thiên nhiên, môi trường…</a:t>
            </a:r>
          </a:p>
        </p:txBody>
      </p:sp>
      <p:sp>
        <p:nvSpPr>
          <p:cNvPr id="13" name="Text Box 12"/>
          <p:cNvSpPr txBox="1"/>
          <p:nvPr/>
        </p:nvSpPr>
        <p:spPr>
          <a:xfrm>
            <a:off x="496570" y="4632960"/>
            <a:ext cx="7676515" cy="386080"/>
          </a:xfrm>
          <a:prstGeom prst="rect">
            <a:avLst/>
          </a:prstGeom>
          <a:noFill/>
          <a:ln>
            <a:solidFill>
              <a:schemeClr val="bg1"/>
            </a:solidFill>
          </a:ln>
        </p:spPr>
        <p:txBody>
          <a:bodyPr wrap="square" rtlCol="0" anchor="t">
            <a:spAutoFit/>
          </a:bodyPr>
          <a:lstStyle/>
          <a:p>
            <a:pPr marL="0" indent="457200">
              <a:lnSpc>
                <a:spcPct val="80000"/>
              </a:lnSpc>
              <a:buClr>
                <a:schemeClr val="tx1"/>
              </a:buClr>
              <a:buFont typeface="Wingdings" panose="05000000000000000000" pitchFamily="2" charset="2"/>
              <a:buChar char="v"/>
            </a:pPr>
            <a:r>
              <a:rPr lang="en-US" altLang="vi-VN" sz="2400" dirty="0">
                <a:solidFill>
                  <a:srgbClr val="0000FF"/>
                </a:solidFill>
                <a:latin typeface="Times New Roman" panose="02020603050405020304" pitchFamily="18" charset="0"/>
                <a:cs typeface="Times New Roman" panose="02020603050405020304" pitchFamily="18" charset="0"/>
                <a:sym typeface="+mn-ea"/>
              </a:rPr>
              <a:t>Lối sống lành mạnh, không tham gia tệ nạn xã hội.</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P spid="9" grpId="0" animBg="1"/>
      <p:bldP spid="10"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06070" y="1181735"/>
            <a:ext cx="8775065" cy="3509645"/>
          </a:xfrm>
        </p:spPr>
        <p:txBody>
          <a:bodyPr/>
          <a:lstStyle/>
          <a:p>
            <a:pPr marL="0" indent="0" algn="l">
              <a:buNone/>
            </a:pPr>
            <a:r>
              <a:rPr lang="en-US" b="1">
                <a:latin typeface="Times New Roman" panose="02020603050405020304" pitchFamily="18" charset="0"/>
                <a:cs typeface="Times New Roman" panose="02020603050405020304" pitchFamily="18" charset="0"/>
              </a:rPr>
              <a:t>Câu 1: Nhà nước xuất hiện từ kh</a:t>
            </a:r>
            <a:r>
              <a:rPr lang="vi-VN" altLang="en-US" b="1">
                <a:latin typeface="Times New Roman" panose="02020603050405020304" pitchFamily="18" charset="0"/>
                <a:cs typeface="Times New Roman" panose="02020603050405020304" pitchFamily="18" charset="0"/>
              </a:rPr>
              <a:t>i</a:t>
            </a:r>
            <a:endParaRPr lang="en-US" b="1">
              <a:latin typeface="Times New Roman" panose="02020603050405020304" pitchFamily="18" charset="0"/>
              <a:cs typeface="Times New Roman" panose="02020603050405020304" pitchFamily="18" charset="0"/>
            </a:endParaRPr>
          </a:p>
          <a:p>
            <a:pPr marL="0" indent="0" algn="l">
              <a:buNone/>
            </a:pPr>
            <a:r>
              <a:rPr lang="en-US" b="1">
                <a:latin typeface="Times New Roman" panose="02020603050405020304" pitchFamily="18" charset="0"/>
                <a:cs typeface="Times New Roman" panose="02020603050405020304" pitchFamily="18" charset="0"/>
              </a:rPr>
              <a:t>A. Con người xuất hiện</a:t>
            </a:r>
          </a:p>
          <a:p>
            <a:pPr marL="0" indent="0" algn="l">
              <a:buNone/>
            </a:pPr>
            <a:r>
              <a:rPr lang="en-US" b="1">
                <a:latin typeface="Times New Roman" panose="02020603050405020304" pitchFamily="18" charset="0"/>
                <a:cs typeface="Times New Roman" panose="02020603050405020304" pitchFamily="18" charset="0"/>
              </a:rPr>
              <a:t>B. Xuất hiện chế độ cộng sản nguyên thủy</a:t>
            </a:r>
          </a:p>
          <a:p>
            <a:pPr marL="0" indent="0" algn="l">
              <a:buNone/>
            </a:pPr>
            <a:r>
              <a:rPr lang="en-US" b="1">
                <a:latin typeface="Times New Roman" panose="02020603050405020304" pitchFamily="18" charset="0"/>
                <a:cs typeface="Times New Roman" panose="02020603050405020304" pitchFamily="18" charset="0"/>
              </a:rPr>
              <a:t>C. Mâu thuẫn giai cấp không thể điều hòa được</a:t>
            </a:r>
          </a:p>
          <a:p>
            <a:pPr marL="0" indent="0" algn="l">
              <a:buNone/>
            </a:pPr>
            <a:r>
              <a:rPr lang="en-US" b="1">
                <a:latin typeface="Times New Roman" panose="02020603050405020304" pitchFamily="18" charset="0"/>
                <a:cs typeface="Times New Roman" panose="02020603050405020304" pitchFamily="18" charset="0"/>
              </a:rPr>
              <a:t>D. Phân hóa lao động</a:t>
            </a:r>
          </a:p>
        </p:txBody>
      </p:sp>
      <p:sp>
        <p:nvSpPr>
          <p:cNvPr id="3" name="Text Box 2"/>
          <p:cNvSpPr txBox="1"/>
          <p:nvPr/>
        </p:nvSpPr>
        <p:spPr>
          <a:xfrm>
            <a:off x="3690620" y="445135"/>
            <a:ext cx="2249805" cy="645160"/>
          </a:xfrm>
          <a:prstGeom prst="rect">
            <a:avLst/>
          </a:prstGeom>
          <a:noFill/>
        </p:spPr>
        <p:txBody>
          <a:bodyPr wrap="square" rtlCol="0">
            <a:spAutoFit/>
          </a:bodyPr>
          <a:lstStyle/>
          <a:p>
            <a:r>
              <a:rPr lang="vi-VN" altLang="en-US" sz="3600">
                <a:solidFill>
                  <a:srgbClr val="FF0000"/>
                </a:solidFill>
                <a:latin typeface="Times New Roman" panose="02020603050405020304" pitchFamily="18" charset="0"/>
                <a:cs typeface="Times New Roman" panose="02020603050405020304" pitchFamily="18" charset="0"/>
              </a:rPr>
              <a:t>BÀI TẬP</a:t>
            </a:r>
          </a:p>
        </p:txBody>
      </p:sp>
      <p:sp>
        <p:nvSpPr>
          <p:cNvPr id="4" name="Oval 3"/>
          <p:cNvSpPr/>
          <p:nvPr/>
        </p:nvSpPr>
        <p:spPr>
          <a:xfrm>
            <a:off x="305435" y="3038475"/>
            <a:ext cx="532765" cy="471805"/>
          </a:xfrm>
          <a:prstGeom prst="ellipse">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r" defTabSz="914400" rtl="1" eaLnBrk="1" fontAlgn="base" latinLnBrk="0" hangingPunct="1">
              <a:lnSpc>
                <a:spcPct val="100000"/>
              </a:lnSpc>
              <a:spcBef>
                <a:spcPct val="0"/>
              </a:spcBef>
              <a:spcAft>
                <a:spcPct val="0"/>
              </a:spcAft>
              <a:buClrTx/>
              <a:buSzTx/>
              <a:buFontTx/>
              <a:buNone/>
            </a:pPr>
            <a:endParaRPr kumimoji="0" lang="ar-SA" altLang="vi-VN"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83970"/>
            <a:ext cx="8229600" cy="4313555"/>
          </a:xfrm>
        </p:spPr>
        <p:txBody>
          <a:bodyPr/>
          <a:lstStyle/>
          <a:p>
            <a:pPr marL="0" indent="0" algn="l">
              <a:buNone/>
            </a:pPr>
            <a:r>
              <a:rPr lang="en-US" b="1">
                <a:latin typeface="Times New Roman" panose="02020603050405020304" pitchFamily="18" charset="0"/>
                <a:cs typeface="Times New Roman" panose="02020603050405020304" pitchFamily="18" charset="0"/>
              </a:rPr>
              <a:t>Câu 2: Nhà nước thể hiện ý chí, lợi ích và nguyện vọng của nhân dân là nói đến đặc điểm nào dưới đây?</a:t>
            </a:r>
          </a:p>
          <a:p>
            <a:pPr marL="0" indent="0" algn="l">
              <a:buNone/>
            </a:pPr>
            <a:r>
              <a:rPr lang="en-US" b="1">
                <a:latin typeface="Times New Roman" panose="02020603050405020304" pitchFamily="18" charset="0"/>
                <a:cs typeface="Times New Roman" panose="02020603050405020304" pitchFamily="18" charset="0"/>
              </a:rPr>
              <a:t>A. Tính xã hội        B. Tính nhân dân</a:t>
            </a:r>
          </a:p>
          <a:p>
            <a:pPr marL="0" indent="0" algn="l">
              <a:buNone/>
            </a:pPr>
            <a:r>
              <a:rPr lang="en-US" b="1">
                <a:latin typeface="Times New Roman" panose="02020603050405020304" pitchFamily="18" charset="0"/>
                <a:cs typeface="Times New Roman" panose="02020603050405020304" pitchFamily="18" charset="0"/>
              </a:rPr>
              <a:t>C. Tính giai cấp      D. Tính quần chúng</a:t>
            </a:r>
          </a:p>
        </p:txBody>
      </p:sp>
      <p:sp>
        <p:nvSpPr>
          <p:cNvPr id="3" name="Text Box 2"/>
          <p:cNvSpPr txBox="1"/>
          <p:nvPr/>
        </p:nvSpPr>
        <p:spPr>
          <a:xfrm>
            <a:off x="3690620" y="445135"/>
            <a:ext cx="2249805" cy="645160"/>
          </a:xfrm>
          <a:prstGeom prst="rect">
            <a:avLst/>
          </a:prstGeom>
          <a:noFill/>
        </p:spPr>
        <p:txBody>
          <a:bodyPr wrap="square" rtlCol="0">
            <a:spAutoFit/>
          </a:bodyPr>
          <a:lstStyle/>
          <a:p>
            <a:r>
              <a:rPr lang="vi-VN" altLang="en-US" sz="3600">
                <a:solidFill>
                  <a:srgbClr val="FF0000"/>
                </a:solidFill>
                <a:latin typeface="Times New Roman" panose="02020603050405020304" pitchFamily="18" charset="0"/>
                <a:cs typeface="Times New Roman" panose="02020603050405020304" pitchFamily="18" charset="0"/>
              </a:rPr>
              <a:t>BÀI TẬP</a:t>
            </a:r>
          </a:p>
        </p:txBody>
      </p:sp>
      <p:sp>
        <p:nvSpPr>
          <p:cNvPr id="4" name="Oval 3"/>
          <p:cNvSpPr/>
          <p:nvPr/>
        </p:nvSpPr>
        <p:spPr>
          <a:xfrm>
            <a:off x="3781425" y="2962910"/>
            <a:ext cx="532765" cy="471805"/>
          </a:xfrm>
          <a:prstGeom prst="ellipse">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r" defTabSz="914400" rtl="1" eaLnBrk="1" fontAlgn="base" latinLnBrk="0" hangingPunct="1">
              <a:lnSpc>
                <a:spcPct val="100000"/>
              </a:lnSpc>
              <a:spcBef>
                <a:spcPct val="0"/>
              </a:spcBef>
              <a:spcAft>
                <a:spcPct val="0"/>
              </a:spcAft>
              <a:buClrTx/>
              <a:buSzTx/>
              <a:buFontTx/>
              <a:buNone/>
            </a:pPr>
            <a:endParaRPr kumimoji="0" lang="ar-SA" altLang="vi-VN"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690620" y="445135"/>
            <a:ext cx="2249805" cy="645160"/>
          </a:xfrm>
          <a:prstGeom prst="rect">
            <a:avLst/>
          </a:prstGeom>
          <a:noFill/>
        </p:spPr>
        <p:txBody>
          <a:bodyPr wrap="square" rtlCol="0">
            <a:spAutoFit/>
          </a:bodyPr>
          <a:lstStyle/>
          <a:p>
            <a:r>
              <a:rPr lang="vi-VN" altLang="en-US" sz="3600">
                <a:solidFill>
                  <a:srgbClr val="FF0000"/>
                </a:solidFill>
                <a:latin typeface="Times New Roman" panose="02020603050405020304" pitchFamily="18" charset="0"/>
                <a:cs typeface="Times New Roman" panose="02020603050405020304" pitchFamily="18" charset="0"/>
              </a:rPr>
              <a:t>BÀI TẬP</a:t>
            </a:r>
          </a:p>
        </p:txBody>
      </p:sp>
      <p:sp>
        <p:nvSpPr>
          <p:cNvPr id="4" name="Text Box 3"/>
          <p:cNvSpPr txBox="1"/>
          <p:nvPr/>
        </p:nvSpPr>
        <p:spPr>
          <a:xfrm>
            <a:off x="269240" y="1167130"/>
            <a:ext cx="8822055" cy="3046095"/>
          </a:xfrm>
          <a:prstGeom prst="rect">
            <a:avLst/>
          </a:prstGeom>
          <a:noFill/>
        </p:spPr>
        <p:txBody>
          <a:bodyPr wrap="square" rtlCol="0" anchor="t">
            <a:spAutoFit/>
          </a:bodyPr>
          <a:lstStyle/>
          <a:p>
            <a:r>
              <a:rPr lang="en-US" sz="3200">
                <a:latin typeface="Times New Roman" panose="02020603050405020304" pitchFamily="18" charset="0"/>
                <a:cs typeface="Times New Roman" panose="02020603050405020304" pitchFamily="18" charset="0"/>
              </a:rPr>
              <a:t>Câu 3: Công cụ nào dưới đây là hữu hiệu nhất để Nhà nước quản lí xã hội</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A. Kế hoạch      B. Chính sách</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C. Pháp luật      D. Chủ trương</a:t>
            </a:r>
          </a:p>
        </p:txBody>
      </p:sp>
      <p:sp>
        <p:nvSpPr>
          <p:cNvPr id="5" name="Oval 4"/>
          <p:cNvSpPr/>
          <p:nvPr/>
        </p:nvSpPr>
        <p:spPr>
          <a:xfrm>
            <a:off x="229870" y="3642995"/>
            <a:ext cx="532765" cy="471805"/>
          </a:xfrm>
          <a:prstGeom prst="ellipse">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r" defTabSz="914400" rtl="1" eaLnBrk="1" fontAlgn="base" latinLnBrk="0" hangingPunct="1">
              <a:lnSpc>
                <a:spcPct val="100000"/>
              </a:lnSpc>
              <a:spcBef>
                <a:spcPct val="0"/>
              </a:spcBef>
              <a:spcAft>
                <a:spcPct val="0"/>
              </a:spcAft>
              <a:buClrTx/>
              <a:buSzTx/>
              <a:buFontTx/>
              <a:buNone/>
            </a:pPr>
            <a:endParaRPr kumimoji="0" lang="ar-SA" altLang="vi-VN"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541655"/>
            <a:ext cx="9144000" cy="460375"/>
          </a:xfrm>
          <a:prstGeom prst="rect">
            <a:avLst/>
          </a:prstGeom>
          <a:noFill/>
          <a:ln w="9525">
            <a:noFill/>
          </a:ln>
        </p:spPr>
        <p:txBody>
          <a:bodyPr anchor="t">
            <a:spAutoFit/>
          </a:bodyPr>
          <a:lstStyle/>
          <a:p>
            <a:pPr>
              <a:spcBef>
                <a:spcPct val="20000"/>
              </a:spcBef>
            </a:pPr>
            <a:r>
              <a:rPr lang="en-US" altLang="vi-VN" sz="2400" dirty="0">
                <a:latin typeface="Times New Roman" panose="02020603050405020304" pitchFamily="18" charset="0"/>
                <a:cs typeface="Times New Roman" panose="02020603050405020304" pitchFamily="18" charset="0"/>
              </a:rPr>
              <a:t>1. </a:t>
            </a:r>
            <a:r>
              <a:rPr lang="vi-VN" altLang="en-US" sz="2400" dirty="0">
                <a:latin typeface="Times New Roman" panose="02020603050405020304" pitchFamily="18" charset="0"/>
                <a:cs typeface="Times New Roman" panose="02020603050405020304" pitchFamily="18" charset="0"/>
              </a:rPr>
              <a:t>Nguồn gốc và bản chất của Nhà nước</a:t>
            </a:r>
            <a:endParaRPr lang="vi-VN" altLang="en-US"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1182370"/>
            <a:ext cx="4593590" cy="460375"/>
          </a:xfrm>
          <a:prstGeom prst="rect">
            <a:avLst/>
          </a:prstGeom>
          <a:noFill/>
          <a:ln w="9525">
            <a:noFill/>
          </a:ln>
        </p:spPr>
        <p:txBody>
          <a:bodyPr wrap="square" anchor="t">
            <a:spAutoFit/>
          </a:bodyPr>
          <a:lstStyle/>
          <a:p>
            <a:pPr eaLnBrk="0" hangingPunct="0"/>
            <a:r>
              <a:rPr lang="en-US" altLang="vi-VN"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Nguồn gốc của Nhà nước</a:t>
            </a:r>
          </a:p>
        </p:txBody>
      </p:sp>
      <p:sp>
        <p:nvSpPr>
          <p:cNvPr id="3" name="Rounded Rectangle 2"/>
          <p:cNvSpPr/>
          <p:nvPr/>
        </p:nvSpPr>
        <p:spPr>
          <a:xfrm>
            <a:off x="457518" y="1974850"/>
            <a:ext cx="4643438" cy="128428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800" b="1" dirty="0">
                <a:solidFill>
                  <a:srgbClr val="FF0000"/>
                </a:solidFill>
                <a:latin typeface="Times New Roman" panose="02020603050405020304" pitchFamily="18" charset="0"/>
                <a:cs typeface="Times New Roman" panose="02020603050405020304" pitchFamily="18" charset="0"/>
              </a:rPr>
              <a:t>Trong lịch sử xã hội lo</a:t>
            </a:r>
            <a:r>
              <a:rPr lang="en-US" altLang="x-none" sz="2800" b="1" dirty="0">
                <a:solidFill>
                  <a:srgbClr val="FF0000"/>
                </a:solidFill>
                <a:latin typeface="Times New Roman" panose="02020603050405020304" pitchFamily="18" charset="0"/>
                <a:ea typeface="Times New Roman" panose="02020603050405020304" pitchFamily="18" charset="0"/>
              </a:rPr>
              <a:t>à</a:t>
            </a:r>
            <a:r>
              <a:rPr lang="en-US" altLang="x-none" sz="2800" b="1" dirty="0">
                <a:solidFill>
                  <a:srgbClr val="FF0000"/>
                </a:solidFill>
                <a:latin typeface="Times New Roman" panose="02020603050405020304" pitchFamily="18" charset="0"/>
                <a:cs typeface="Times New Roman" panose="02020603050405020304" pitchFamily="18" charset="0"/>
              </a:rPr>
              <a:t>i người, xã hội n</a:t>
            </a:r>
            <a:r>
              <a:rPr lang="en-US" altLang="x-none" sz="2800" b="1" dirty="0">
                <a:solidFill>
                  <a:srgbClr val="FF0000"/>
                </a:solidFill>
                <a:latin typeface="Times New Roman" panose="02020603050405020304" pitchFamily="18" charset="0"/>
                <a:ea typeface="Times New Roman" panose="02020603050405020304" pitchFamily="18" charset="0"/>
              </a:rPr>
              <a:t>à</a:t>
            </a:r>
            <a:r>
              <a:rPr lang="en-US" altLang="x-none" sz="2800" b="1" dirty="0">
                <a:solidFill>
                  <a:srgbClr val="FF0000"/>
                </a:solidFill>
                <a:latin typeface="Times New Roman" panose="02020603050405020304" pitchFamily="18" charset="0"/>
                <a:cs typeface="Times New Roman" panose="02020603050405020304" pitchFamily="18" charset="0"/>
              </a:rPr>
              <a:t>o chưa từng có nh</a:t>
            </a:r>
            <a:r>
              <a:rPr lang="en-US" altLang="x-none" sz="2800" b="1" dirty="0">
                <a:solidFill>
                  <a:srgbClr val="FF0000"/>
                </a:solidFill>
                <a:latin typeface="Times New Roman" panose="02020603050405020304" pitchFamily="18" charset="0"/>
                <a:ea typeface="Times New Roman" panose="02020603050405020304" pitchFamily="18" charset="0"/>
              </a:rPr>
              <a:t>à</a:t>
            </a:r>
            <a:r>
              <a:rPr lang="en-US" altLang="x-none" sz="2800" b="1" dirty="0">
                <a:solidFill>
                  <a:srgbClr val="FF0000"/>
                </a:solidFill>
                <a:latin typeface="Times New Roman" panose="02020603050405020304" pitchFamily="18" charset="0"/>
                <a:cs typeface="Times New Roman" panose="02020603050405020304" pitchFamily="18" charset="0"/>
              </a:rPr>
              <a:t> nước?</a:t>
            </a:r>
            <a:endParaRPr lang="en-US" altLang="x-none"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ounded Rectangle 6"/>
          <p:cNvSpPr/>
          <p:nvPr/>
        </p:nvSpPr>
        <p:spPr>
          <a:xfrm>
            <a:off x="4777105" y="3667125"/>
            <a:ext cx="3643313" cy="121443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Xã hội công xã nguyên thuỷ chưa từng có nh</a:t>
            </a:r>
            <a:r>
              <a:rPr lang="en-US" altLang="x-none" sz="2800" b="1" dirty="0">
                <a:gradFill>
                  <a:gsLst>
                    <a:gs pos="0">
                      <a:srgbClr val="14CD68"/>
                    </a:gs>
                    <a:gs pos="100000">
                      <a:srgbClr val="035C7D"/>
                    </a:gs>
                  </a:gsLst>
                  <a:lin scaled="0"/>
                </a:gradFill>
                <a:latin typeface="Times New Roman" panose="02020603050405020304" pitchFamily="18" charset="0"/>
                <a:ea typeface="Times New Roman" panose="02020603050405020304" pitchFamily="18" charset="0"/>
              </a:rPr>
              <a:t>à</a:t>
            </a:r>
            <a:r>
              <a:rPr lang="en-US" altLang="x-none" sz="2800" b="1"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nước</a:t>
            </a:r>
            <a:endParaRPr lang="en-US" altLang="x-none" sz="2800" b="1" dirty="0">
              <a:gradFill>
                <a:gsLst>
                  <a:gs pos="0">
                    <a:srgbClr val="14CD68"/>
                  </a:gs>
                  <a:gs pos="100000">
                    <a:srgbClr val="035C7D"/>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ight Arrow 7"/>
          <p:cNvSpPr/>
          <p:nvPr/>
        </p:nvSpPr>
        <p:spPr>
          <a:xfrm>
            <a:off x="1487805" y="3703638"/>
            <a:ext cx="1857375" cy="928688"/>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i="0" u="none" strike="noStrike" kern="1200" cap="none" spc="0" normalizeH="0" baseline="0" noProof="0">
              <a:ln>
                <a:noFill/>
              </a:ln>
              <a:solidFill>
                <a:schemeClr val="lt1"/>
              </a:solidFill>
              <a:effectLst/>
              <a:uLnTx/>
              <a:uFillTx/>
              <a:latin typeface="+mn-lt"/>
              <a:ea typeface="+mn-ea"/>
              <a:cs typeface="+mn-cs"/>
            </a:endParaRP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ircle(in)">
                                      <p:cBhvr>
                                        <p:cTn id="7" dur="20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circle(in)">
                                      <p:cBhvr>
                                        <p:cTn id="12" dur="20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5125" grpId="0"/>
      <p:bldP spid="3" grpId="0" bldLvl="0" animBg="1"/>
      <p:bldP spid="7" grpId="0" bldLvl="0" animBg="1"/>
      <p:bldP spid="8"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690620" y="445135"/>
            <a:ext cx="2249805" cy="645160"/>
          </a:xfrm>
          <a:prstGeom prst="rect">
            <a:avLst/>
          </a:prstGeom>
          <a:noFill/>
        </p:spPr>
        <p:txBody>
          <a:bodyPr wrap="square" rtlCol="0">
            <a:spAutoFit/>
          </a:bodyPr>
          <a:lstStyle/>
          <a:p>
            <a:r>
              <a:rPr lang="vi-VN" altLang="en-US" sz="3600">
                <a:solidFill>
                  <a:srgbClr val="FF0000"/>
                </a:solidFill>
                <a:latin typeface="Times New Roman" panose="02020603050405020304" pitchFamily="18" charset="0"/>
                <a:cs typeface="Times New Roman" panose="02020603050405020304" pitchFamily="18" charset="0"/>
              </a:rPr>
              <a:t>BÀI TẬP</a:t>
            </a:r>
          </a:p>
        </p:txBody>
      </p:sp>
      <p:sp>
        <p:nvSpPr>
          <p:cNvPr id="4" name="Oval 3"/>
          <p:cNvSpPr/>
          <p:nvPr/>
        </p:nvSpPr>
        <p:spPr>
          <a:xfrm>
            <a:off x="215265" y="3039110"/>
            <a:ext cx="532765" cy="471805"/>
          </a:xfrm>
          <a:prstGeom prst="ellipse">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r" defTabSz="914400" rtl="1" eaLnBrk="1" fontAlgn="base" latinLnBrk="0" hangingPunct="1">
              <a:lnSpc>
                <a:spcPct val="100000"/>
              </a:lnSpc>
              <a:spcBef>
                <a:spcPct val="0"/>
              </a:spcBef>
              <a:spcAft>
                <a:spcPct val="0"/>
              </a:spcAft>
              <a:buClrTx/>
              <a:buSzTx/>
              <a:buFontTx/>
              <a:buNone/>
            </a:pPr>
            <a:endParaRPr kumimoji="0" lang="ar-SA" altLang="vi-VN"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5" name="Text Box 4"/>
          <p:cNvSpPr txBox="1"/>
          <p:nvPr/>
        </p:nvSpPr>
        <p:spPr>
          <a:xfrm>
            <a:off x="254635" y="1292860"/>
            <a:ext cx="8692515" cy="3107690"/>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rPr>
              <a:t>Câu 4: Nhà nước pháp quyền có nghĩa là, mọi hoạt động của các cơ quan nhà nước, tổ chức xã hội và mọi công dân đều được thực hiện trên cơ sở</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 Pháp luật      B. Chính sách</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 Dư luận xã hội      D. Niềm tin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539490" y="1200785"/>
            <a:ext cx="2249805" cy="645160"/>
          </a:xfrm>
          <a:prstGeom prst="rect">
            <a:avLst/>
          </a:prstGeom>
          <a:noFill/>
        </p:spPr>
        <p:txBody>
          <a:bodyPr wrap="square" rtlCol="0">
            <a:spAutoFit/>
          </a:bodyPr>
          <a:lstStyle/>
          <a:p>
            <a:r>
              <a:rPr lang="vi-VN" altLang="en-US" sz="3600">
                <a:solidFill>
                  <a:srgbClr val="FF0000"/>
                </a:solidFill>
                <a:latin typeface="Times New Roman" panose="02020603050405020304" pitchFamily="18" charset="0"/>
                <a:cs typeface="Times New Roman" panose="02020603050405020304" pitchFamily="18" charset="0"/>
              </a:rPr>
              <a:t>BÀI TẬP</a:t>
            </a:r>
          </a:p>
        </p:txBody>
      </p:sp>
      <p:sp>
        <p:nvSpPr>
          <p:cNvPr id="4" name="Oval 3"/>
          <p:cNvSpPr/>
          <p:nvPr/>
        </p:nvSpPr>
        <p:spPr>
          <a:xfrm>
            <a:off x="895350" y="3341370"/>
            <a:ext cx="532765" cy="471805"/>
          </a:xfrm>
          <a:prstGeom prst="ellipse">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r" defTabSz="914400" rtl="1" eaLnBrk="1" fontAlgn="base" latinLnBrk="0" hangingPunct="1">
              <a:lnSpc>
                <a:spcPct val="100000"/>
              </a:lnSpc>
              <a:spcBef>
                <a:spcPct val="0"/>
              </a:spcBef>
              <a:spcAft>
                <a:spcPct val="0"/>
              </a:spcAft>
              <a:buClrTx/>
              <a:buSzTx/>
              <a:buFontTx/>
              <a:buNone/>
            </a:pPr>
            <a:endParaRPr kumimoji="0" lang="ar-SA" altLang="vi-VN"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 name="Text Box 1"/>
          <p:cNvSpPr txBox="1"/>
          <p:nvPr/>
        </p:nvSpPr>
        <p:spPr>
          <a:xfrm>
            <a:off x="958850" y="2012950"/>
            <a:ext cx="7398385" cy="2676525"/>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rPr>
              <a:t>Câu </a:t>
            </a:r>
            <a:r>
              <a:rPr lang="vi-VN" altLang="en-US" sz="2800">
                <a:latin typeface="Times New Roman" panose="02020603050405020304" pitchFamily="18" charset="0"/>
                <a:cs typeface="Times New Roman" panose="02020603050405020304" pitchFamily="18" charset="0"/>
              </a:rPr>
              <a:t>5</a:t>
            </a:r>
            <a:r>
              <a:rPr lang="en-US" sz="2800">
                <a:latin typeface="Times New Roman" panose="02020603050405020304" pitchFamily="18" charset="0"/>
                <a:cs typeface="Times New Roman" panose="02020603050405020304" pitchFamily="18" charset="0"/>
              </a:rPr>
              <a:t>: Nhà nước Cộng hòa xã hội chủ nghĩa Việt Nam mang bản chất của giai cấp</a:t>
            </a:r>
            <a:r>
              <a:rPr lang="vi-VN" altLang="en-US" sz="280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 Công nhân      B. Nông dân</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 Tri thức      D. Tiểu thương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p:cNvSpPr>
          <p:nvPr/>
        </p:nvSpPr>
        <p:spPr>
          <a:xfrm>
            <a:off x="609600" y="2209800"/>
            <a:ext cx="8229600" cy="25908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ü"/>
            </a:pPr>
            <a:r>
              <a:rPr lang="en-US" altLang="vi-VN" sz="2800" b="1" dirty="0">
                <a:solidFill>
                  <a:srgbClr val="FF0000"/>
                </a:solidFill>
                <a:latin typeface="Calibri" panose="020F0502020204030204" charset="0"/>
              </a:rPr>
              <a:t>HS về nhà </a:t>
            </a:r>
            <a:r>
              <a:rPr lang="vi-VN" altLang="en-US" sz="2800" b="1" dirty="0">
                <a:solidFill>
                  <a:srgbClr val="FF0000"/>
                </a:solidFill>
                <a:latin typeface="Calibri" panose="020F0502020204030204" charset="0"/>
              </a:rPr>
              <a:t>học bài cũ</a:t>
            </a:r>
          </a:p>
          <a:p>
            <a:pPr>
              <a:buFont typeface="Wingdings" panose="05000000000000000000" pitchFamily="2" charset="2"/>
              <a:buChar char="ü"/>
            </a:pPr>
            <a:r>
              <a:rPr lang="vi-VN" altLang="en-US" sz="2800" b="1" dirty="0">
                <a:solidFill>
                  <a:srgbClr val="FF0000"/>
                </a:solidFill>
                <a:latin typeface="Calibri" panose="020F0502020204030204" charset="0"/>
              </a:rPr>
              <a:t>Làm bài tập trong sgk</a:t>
            </a:r>
          </a:p>
          <a:p>
            <a:pPr>
              <a:buFont typeface="Wingdings" panose="05000000000000000000" pitchFamily="2" charset="2"/>
              <a:buChar char="ü"/>
            </a:pPr>
            <a:r>
              <a:rPr lang="en-US" altLang="vi-VN" sz="2800" b="1" dirty="0">
                <a:solidFill>
                  <a:srgbClr val="FF0000"/>
                </a:solidFill>
                <a:latin typeface="Calibri" panose="020F0502020204030204" charset="0"/>
              </a:rPr>
              <a:t>Xem trước bài 10: “</a:t>
            </a:r>
            <a:r>
              <a:rPr lang="en-US" altLang="vi-VN" sz="2800" b="1" i="1" dirty="0">
                <a:solidFill>
                  <a:srgbClr val="FF0000"/>
                </a:solidFill>
                <a:latin typeface="Calibri" panose="020F0502020204030204" charset="0"/>
              </a:rPr>
              <a:t>Nền dân chủ xã hội chủ nghĩa</a:t>
            </a:r>
            <a:r>
              <a:rPr lang="en-US" altLang="vi-VN" sz="2800" b="1" dirty="0">
                <a:solidFill>
                  <a:srgbClr val="FF0000"/>
                </a:solidFill>
                <a:latin typeface="Calibri" panose="020F0502020204030204" charset="0"/>
              </a:rPr>
              <a:t>”.</a:t>
            </a:r>
          </a:p>
        </p:txBody>
      </p:sp>
      <p:sp>
        <p:nvSpPr>
          <p:cNvPr id="515078" name="Rectangle 6"/>
          <p:cNvSpPr>
            <a:spLocks noChangeArrowheads="1"/>
          </p:cNvSpPr>
          <p:nvPr/>
        </p:nvSpPr>
        <p:spPr bwMode="auto">
          <a:xfrm>
            <a:off x="3102610" y="660400"/>
            <a:ext cx="2743200" cy="712788"/>
          </a:xfrm>
          <a:prstGeom prst="rect">
            <a:avLst/>
          </a:prstGeom>
          <a:gradFill rotWithShape="1">
            <a:gsLst>
              <a:gs pos="0">
                <a:srgbClr val="FFCCFF"/>
              </a:gs>
              <a:gs pos="50000">
                <a:schemeClr val="bg1"/>
              </a:gs>
              <a:gs pos="100000">
                <a:srgbClr val="FFCCFF"/>
              </a:gs>
            </a:gsLst>
            <a:lin ang="5400000" scaled="1"/>
          </a:gradFill>
          <a:ln w="57150">
            <a:solidFill>
              <a:schemeClr val="tx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vi-VN" sz="3600" dirty="0">
                <a:solidFill>
                  <a:srgbClr val="0000FF"/>
                </a:solidFill>
                <a:latin typeface="Times New Roman" panose="02020603050405020304" pitchFamily="18" charset="0"/>
              </a:rPr>
              <a:t>DẶN DÒ</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5075"/>
                                        </p:tgtEl>
                                        <p:attrNameLst>
                                          <p:attrName>style.visibility</p:attrName>
                                        </p:attrNameLst>
                                      </p:cBhvr>
                                      <p:to>
                                        <p:strVal val="visible"/>
                                      </p:to>
                                    </p:set>
                                    <p:animEffect transition="in" filter="checkerboard(across)">
                                      <p:cBhvr>
                                        <p:cTn id="7" dur="500"/>
                                        <p:tgtEl>
                                          <p:spTgt spid="515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541655"/>
            <a:ext cx="9144000" cy="460375"/>
          </a:xfrm>
          <a:prstGeom prst="rect">
            <a:avLst/>
          </a:prstGeom>
          <a:noFill/>
          <a:ln w="9525">
            <a:noFill/>
          </a:ln>
        </p:spPr>
        <p:txBody>
          <a:bodyPr anchor="t">
            <a:spAutoFit/>
          </a:bodyPr>
          <a:lstStyle/>
          <a:p>
            <a:pPr>
              <a:spcBef>
                <a:spcPct val="20000"/>
              </a:spcBef>
            </a:pPr>
            <a:r>
              <a:rPr lang="en-US" altLang="vi-VN" sz="2400" dirty="0">
                <a:latin typeface="Times New Roman" panose="02020603050405020304" pitchFamily="18" charset="0"/>
                <a:cs typeface="Times New Roman" panose="02020603050405020304" pitchFamily="18" charset="0"/>
              </a:rPr>
              <a:t>1. </a:t>
            </a:r>
            <a:r>
              <a:rPr lang="vi-VN" altLang="en-US" sz="2400" dirty="0">
                <a:latin typeface="Times New Roman" panose="02020603050405020304" pitchFamily="18" charset="0"/>
                <a:cs typeface="Times New Roman" panose="02020603050405020304" pitchFamily="18" charset="0"/>
              </a:rPr>
              <a:t>Nguồn gốc và bản chất của Nhà nước</a:t>
            </a:r>
            <a:endParaRPr lang="vi-VN" altLang="en-US"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1182370"/>
            <a:ext cx="4593590" cy="460375"/>
          </a:xfrm>
          <a:prstGeom prst="rect">
            <a:avLst/>
          </a:prstGeom>
          <a:noFill/>
          <a:ln w="9525">
            <a:noFill/>
          </a:ln>
        </p:spPr>
        <p:txBody>
          <a:bodyPr wrap="square" anchor="t">
            <a:spAutoFit/>
          </a:bodyPr>
          <a:lstStyle/>
          <a:p>
            <a:pPr eaLnBrk="0" hangingPunct="0"/>
            <a:r>
              <a:rPr lang="en-US" altLang="vi-VN"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Nguồn gốc của Nhà nước</a:t>
            </a:r>
          </a:p>
        </p:txBody>
      </p:sp>
      <p:sp>
        <p:nvSpPr>
          <p:cNvPr id="2" name="Rounded Rectangle 1"/>
          <p:cNvSpPr/>
          <p:nvPr/>
        </p:nvSpPr>
        <p:spPr>
          <a:xfrm>
            <a:off x="144780" y="1704340"/>
            <a:ext cx="8848090" cy="4794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b="1" dirty="0">
                <a:solidFill>
                  <a:srgbClr val="FF0000"/>
                </a:solidFill>
                <a:latin typeface="Times New Roman" panose="02020603050405020304" pitchFamily="18" charset="0"/>
                <a:cs typeface="Times New Roman" panose="02020603050405020304" pitchFamily="18" charset="0"/>
              </a:rPr>
              <a:t>Tại sao trong Xã hội công xã nguyên thuỷ chưa từng có nh</a:t>
            </a:r>
            <a:r>
              <a:rPr lang="en-US" altLang="x-none"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solidFill>
                  <a:srgbClr val="FF0000"/>
                </a:solidFill>
                <a:latin typeface="Times New Roman" panose="02020603050405020304" pitchFamily="18" charset="0"/>
                <a:cs typeface="Times New Roman" panose="02020603050405020304" pitchFamily="18" charset="0"/>
              </a:rPr>
              <a:t> nước?</a:t>
            </a:r>
            <a:endParaRPr lang="en-US" altLang="x-none"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ounded Rectangle 3"/>
          <p:cNvSpPr/>
          <p:nvPr/>
        </p:nvSpPr>
        <p:spPr>
          <a:xfrm>
            <a:off x="152400" y="2486025"/>
            <a:ext cx="4592955" cy="4273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dirty="0">
                <a:solidFill>
                  <a:srgbClr val="00B050"/>
                </a:solidFill>
                <a:latin typeface="Times New Roman" panose="02020603050405020304" pitchFamily="18" charset="0"/>
                <a:cs typeface="Times New Roman" panose="02020603050405020304" pitchFamily="18" charset="0"/>
              </a:rPr>
              <a:t> </a:t>
            </a:r>
            <a:r>
              <a:rPr lang="en-US" altLang="x-none" sz="2400" b="1" dirty="0">
                <a:solidFill>
                  <a:srgbClr val="00B050"/>
                </a:solidFill>
                <a:latin typeface="Times New Roman" panose="02020603050405020304" pitchFamily="18" charset="0"/>
                <a:cs typeface="Times New Roman" panose="02020603050405020304" pitchFamily="18" charset="0"/>
              </a:rPr>
              <a:t>Công cụ lao động thô sơ.</a:t>
            </a:r>
            <a:endPar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10" descr="dulong2">
            <a:hlinkClick r:id="rId2"/>
          </p:cNvPr>
          <p:cNvPicPr>
            <a:picLocks noChangeAspect="1"/>
          </p:cNvPicPr>
          <p:nvPr/>
        </p:nvPicPr>
        <p:blipFill>
          <a:blip r:embed="rId3"/>
          <a:stretch>
            <a:fillRect/>
          </a:stretch>
        </p:blipFill>
        <p:spPr>
          <a:xfrm>
            <a:off x="6875780" y="4359275"/>
            <a:ext cx="2117725" cy="1907540"/>
          </a:xfrm>
          <a:prstGeom prst="rect">
            <a:avLst/>
          </a:prstGeom>
          <a:noFill/>
          <a:ln w="9525">
            <a:noFill/>
          </a:ln>
        </p:spPr>
      </p:pic>
      <p:pic>
        <p:nvPicPr>
          <p:cNvPr id="10" name="Picture 14" descr="qh2"/>
          <p:cNvPicPr>
            <a:picLocks noGrp="1" noChangeAspect="1"/>
          </p:cNvPicPr>
          <p:nvPr>
            <p:ph sz="quarter" idx="1"/>
          </p:nvPr>
        </p:nvPicPr>
        <p:blipFill>
          <a:blip r:embed="rId4"/>
          <a:srcRect/>
          <a:stretch>
            <a:fillRect/>
          </a:stretch>
        </p:blipFill>
        <p:spPr>
          <a:xfrm>
            <a:off x="6878955" y="2459990"/>
            <a:ext cx="2114550" cy="1825625"/>
          </a:xfrm>
        </p:spPr>
      </p:pic>
      <p:pic>
        <p:nvPicPr>
          <p:cNvPr id="13" name="Picture 13" descr="VUON NGUOI"/>
          <p:cNvPicPr>
            <a:picLocks noChangeAspect="1"/>
          </p:cNvPicPr>
          <p:nvPr/>
        </p:nvPicPr>
        <p:blipFill>
          <a:blip r:embed="rId5"/>
          <a:stretch>
            <a:fillRect/>
          </a:stretch>
        </p:blipFill>
        <p:spPr>
          <a:xfrm>
            <a:off x="4787900" y="2459990"/>
            <a:ext cx="2087880" cy="1824990"/>
          </a:xfrm>
          <a:prstGeom prst="rect">
            <a:avLst/>
          </a:prstGeom>
          <a:noFill/>
          <a:ln w="9525">
            <a:noFill/>
          </a:ln>
        </p:spPr>
      </p:pic>
      <p:pic>
        <p:nvPicPr>
          <p:cNvPr id="14" name="Picture 4" descr="marchtothecoast"/>
          <p:cNvPicPr>
            <a:picLocks noChangeAspect="1"/>
          </p:cNvPicPr>
          <p:nvPr/>
        </p:nvPicPr>
        <p:blipFill>
          <a:blip r:embed="rId6"/>
          <a:srcRect/>
          <a:stretch>
            <a:fillRect/>
          </a:stretch>
        </p:blipFill>
        <p:spPr>
          <a:xfrm>
            <a:off x="4787900" y="4358640"/>
            <a:ext cx="2091055" cy="1911985"/>
          </a:xfrm>
          <a:prstGeom prst="rect">
            <a:avLst/>
          </a:prstGeom>
          <a:noFill/>
          <a:ln w="9525">
            <a:noFill/>
          </a:ln>
        </p:spPr>
      </p:pic>
      <p:sp>
        <p:nvSpPr>
          <p:cNvPr id="6" name="Rounded Rectangle 5"/>
          <p:cNvSpPr/>
          <p:nvPr/>
        </p:nvSpPr>
        <p:spPr>
          <a:xfrm>
            <a:off x="144780" y="2910205"/>
            <a:ext cx="4601210" cy="4565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b="1" dirty="0">
                <a:solidFill>
                  <a:srgbClr val="00B050"/>
                </a:solidFill>
                <a:latin typeface="Times New Roman" panose="02020603050405020304" pitchFamily="18" charset="0"/>
                <a:cs typeface="Times New Roman" panose="02020603050405020304" pitchFamily="18" charset="0"/>
              </a:rPr>
              <a:t>Trình độ LLSX thấp kém.</a:t>
            </a:r>
            <a:endPar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ounded Rectangle 10"/>
          <p:cNvSpPr/>
          <p:nvPr/>
        </p:nvSpPr>
        <p:spPr>
          <a:xfrm>
            <a:off x="151765" y="3392805"/>
            <a:ext cx="4594225" cy="5562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en-US" sz="2400" b="1" dirty="0">
                <a:solidFill>
                  <a:srgbClr val="00B050"/>
                </a:solidFill>
                <a:latin typeface="Times New Roman" panose="02020603050405020304" pitchFamily="18" charset="0"/>
                <a:cs typeface="Times New Roman" panose="02020603050405020304" pitchFamily="18" charset="0"/>
              </a:rPr>
              <a:t>Họ </a:t>
            </a:r>
            <a:r>
              <a:rPr lang="en-US" altLang="x-none" sz="2400" b="1" dirty="0">
                <a:solidFill>
                  <a:srgbClr val="00B050"/>
                </a:solidFill>
                <a:latin typeface="Times New Roman" panose="02020603050405020304" pitchFamily="18" charset="0"/>
                <a:cs typeface="Times New Roman" panose="02020603050405020304" pitchFamily="18" charset="0"/>
              </a:rPr>
              <a:t>cùng lao động</a:t>
            </a:r>
            <a:r>
              <a:rPr lang="vi-VN" altLang="en-US" sz="2400" b="1" dirty="0">
                <a:solidFill>
                  <a:srgbClr val="00B050"/>
                </a:solidFill>
                <a:latin typeface="Times New Roman" panose="02020603050405020304" pitchFamily="18" charset="0"/>
                <a:cs typeface="Times New Roman" panose="02020603050405020304" pitchFamily="18" charset="0"/>
              </a:rPr>
              <a:t>,</a:t>
            </a:r>
            <a:r>
              <a:rPr lang="en-US" altLang="x-none" sz="2400" b="1" dirty="0">
                <a:solidFill>
                  <a:srgbClr val="00B050"/>
                </a:solidFill>
                <a:latin typeface="Times New Roman" panose="02020603050405020304" pitchFamily="18" charset="0"/>
                <a:cs typeface="Times New Roman" panose="02020603050405020304" pitchFamily="18" charset="0"/>
              </a:rPr>
              <a:t> cùng hưởng.</a:t>
            </a:r>
            <a:endPar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ounded Rectangle 11"/>
          <p:cNvSpPr/>
          <p:nvPr/>
        </p:nvSpPr>
        <p:spPr>
          <a:xfrm>
            <a:off x="151765" y="3997325"/>
            <a:ext cx="4594225" cy="4375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dirty="0">
                <a:solidFill>
                  <a:srgbClr val="00B050"/>
                </a:solidFill>
                <a:latin typeface="Times New Roman" panose="02020603050405020304" pitchFamily="18" charset="0"/>
                <a:cs typeface="Times New Roman" panose="02020603050405020304" pitchFamily="18" charset="0"/>
              </a:rPr>
              <a:t> </a:t>
            </a:r>
            <a:r>
              <a:rPr lang="en-US" altLang="x-none" sz="2400" b="1" dirty="0">
                <a:solidFill>
                  <a:srgbClr val="00B050"/>
                </a:solidFill>
                <a:latin typeface="Times New Roman" panose="02020603050405020304" pitchFamily="18" charset="0"/>
                <a:cs typeface="Times New Roman" panose="02020603050405020304" pitchFamily="18" charset="0"/>
              </a:rPr>
              <a:t>Sản phẩm phân phối bình quân</a:t>
            </a:r>
            <a:r>
              <a:rPr lang="vi-VN" altLang="en-US" sz="2400" b="1" dirty="0">
                <a:solidFill>
                  <a:srgbClr val="00B050"/>
                </a:solidFill>
                <a:latin typeface="Times New Roman" panose="02020603050405020304" pitchFamily="18" charset="0"/>
                <a:cs typeface="Times New Roman" panose="02020603050405020304" pitchFamily="18" charset="0"/>
              </a:rPr>
              <a:t>.</a:t>
            </a:r>
            <a:endParaRPr lang="vi-VN" altLang="en-US"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ounded Rectangle 15"/>
          <p:cNvSpPr/>
          <p:nvPr/>
        </p:nvSpPr>
        <p:spPr>
          <a:xfrm>
            <a:off x="152400" y="4450715"/>
            <a:ext cx="4592955" cy="4273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dirty="0">
                <a:solidFill>
                  <a:srgbClr val="00B050"/>
                </a:solidFill>
                <a:latin typeface="Times New Roman" panose="02020603050405020304" pitchFamily="18" charset="0"/>
                <a:cs typeface="Times New Roman" panose="02020603050405020304" pitchFamily="18" charset="0"/>
              </a:rPr>
              <a:t> </a:t>
            </a:r>
            <a:r>
              <a:rPr lang="en-US" altLang="x-none" sz="2400" b="1" dirty="0">
                <a:solidFill>
                  <a:srgbClr val="00B050"/>
                </a:solidFill>
                <a:latin typeface="Times New Roman" panose="02020603050405020304" pitchFamily="18" charset="0"/>
                <a:cs typeface="Times New Roman" panose="02020603050405020304" pitchFamily="18" charset="0"/>
              </a:rPr>
              <a:t>Chưa có sản phẩm thừa.</a:t>
            </a:r>
            <a:endPar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ounded Rectangle 16"/>
          <p:cNvSpPr/>
          <p:nvPr/>
        </p:nvSpPr>
        <p:spPr>
          <a:xfrm>
            <a:off x="144145" y="4908550"/>
            <a:ext cx="4601210" cy="3975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lang="en-US" altLang="x-none" sz="2400" b="1" dirty="0">
                <a:solidFill>
                  <a:srgbClr val="00B050"/>
                </a:solidFill>
                <a:latin typeface="Times New Roman" panose="02020603050405020304" pitchFamily="18" charset="0"/>
                <a:cs typeface="Times New Roman" panose="02020603050405020304" pitchFamily="18" charset="0"/>
              </a:rPr>
              <a:t>Chưa có tư hưu về t</a:t>
            </a:r>
            <a:r>
              <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solidFill>
                  <a:srgbClr val="00B050"/>
                </a:solidFill>
                <a:latin typeface="Times New Roman" panose="02020603050405020304" pitchFamily="18" charset="0"/>
                <a:cs typeface="Times New Roman" panose="02020603050405020304" pitchFamily="18" charset="0"/>
              </a:rPr>
              <a:t>i sản.</a:t>
            </a:r>
            <a:endPar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ounded Rectangle 17"/>
          <p:cNvSpPr/>
          <p:nvPr/>
        </p:nvSpPr>
        <p:spPr>
          <a:xfrm>
            <a:off x="151765" y="5357495"/>
            <a:ext cx="4592955" cy="7562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lang="en-US" altLang="x-none" sz="2400" b="1" dirty="0">
                <a:solidFill>
                  <a:srgbClr val="00B050"/>
                </a:solidFill>
                <a:latin typeface="Times New Roman" panose="02020603050405020304" pitchFamily="18" charset="0"/>
                <a:cs typeface="Times New Roman" panose="02020603050405020304" pitchFamily="18" charset="0"/>
              </a:rPr>
              <a:t>Chưa có sự phân chia giai cấp, chưa có bóc lột. </a:t>
            </a:r>
            <a:endPar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ounded Rectangle 18"/>
          <p:cNvSpPr/>
          <p:nvPr/>
        </p:nvSpPr>
        <p:spPr>
          <a:xfrm>
            <a:off x="2343150" y="6270625"/>
            <a:ext cx="4783455" cy="5721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en-US" sz="2400" b="1" dirty="0">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C</a:t>
            </a:r>
            <a:r>
              <a:rPr lang="en-US" altLang="x-none" sz="2400" b="1" dirty="0">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hưa có nh</a:t>
            </a:r>
            <a:r>
              <a:rPr lang="en-US" altLang="x-none" sz="2400" b="1" dirty="0">
                <a:gradFill>
                  <a:gsLst>
                    <a:gs pos="0">
                      <a:srgbClr val="FE4444"/>
                    </a:gs>
                    <a:gs pos="100000">
                      <a:srgbClr val="832B2B"/>
                    </a:gs>
                  </a:gsLst>
                  <a:lin scaled="0"/>
                </a:gra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 nước.</a:t>
            </a:r>
            <a:endParaRPr lang="en-US" altLang="x-none" sz="2400" b="1" dirty="0">
              <a:gradFill>
                <a:gsLst>
                  <a:gs pos="0">
                    <a:srgbClr val="FE4444"/>
                  </a:gs>
                  <a:gs pos="100000">
                    <a:srgbClr val="832B2B"/>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ight Arrow 20"/>
          <p:cNvSpPr/>
          <p:nvPr/>
        </p:nvSpPr>
        <p:spPr>
          <a:xfrm>
            <a:off x="838200" y="6416040"/>
            <a:ext cx="1371600" cy="441960"/>
          </a:xfrm>
          <a:prstGeom prst="rightArrow">
            <a:avLst/>
          </a:prstGeom>
          <a:gradFill>
            <a:gsLst>
              <a:gs pos="0">
                <a:srgbClr val="FECF40"/>
              </a:gs>
              <a:gs pos="100000">
                <a:srgbClr val="846C21"/>
              </a:gs>
            </a:gsLst>
            <a:lin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r" defTabSz="914400" rtl="1" eaLnBrk="1" fontAlgn="base" latinLnBrk="0" hangingPunct="1">
              <a:lnSpc>
                <a:spcPct val="100000"/>
              </a:lnSpc>
              <a:spcBef>
                <a:spcPct val="0"/>
              </a:spcBef>
              <a:spcAft>
                <a:spcPct val="0"/>
              </a:spcAft>
              <a:buClrTx/>
              <a:buSzTx/>
              <a:buFontTx/>
              <a:buNone/>
            </a:pPr>
            <a:endParaRPr kumimoji="0" lang="ar-SA" altLang="vi-VN"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heckerboard(across)">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heckerboard(across)">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checkerboard(across)">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checkerboard(across)">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6" grpId="0" bldLvl="0" animBg="1"/>
      <p:bldP spid="11" grpId="0" bldLvl="0" animBg="1"/>
      <p:bldP spid="12" grpId="0" bldLvl="0" animBg="1"/>
      <p:bldP spid="16" grpId="0" bldLvl="0" animBg="1"/>
      <p:bldP spid="17" grpId="0" bldLvl="0" animBg="1"/>
      <p:bldP spid="18" grpId="0" bldLvl="0" animBg="1"/>
      <p:bldP spid="1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64293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800" b="1" dirty="0">
                <a:solidFill>
                  <a:srgbClr val="FF0000"/>
                </a:solidFill>
                <a:latin typeface="Times New Roman" panose="02020603050405020304" pitchFamily="18" charset="0"/>
                <a:cs typeface="Times New Roman" panose="02020603050405020304" pitchFamily="18" charset="0"/>
              </a:rPr>
              <a:t>Khi n</a:t>
            </a:r>
            <a:r>
              <a:rPr lang="en-US" altLang="x-none"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800" b="1" dirty="0">
                <a:solidFill>
                  <a:srgbClr val="FF0000"/>
                </a:solidFill>
                <a:latin typeface="Times New Roman" panose="02020603050405020304" pitchFamily="18" charset="0"/>
                <a:cs typeface="Times New Roman" panose="02020603050405020304" pitchFamily="18" charset="0"/>
              </a:rPr>
              <a:t>o nh</a:t>
            </a:r>
            <a:r>
              <a:rPr lang="en-US" altLang="x-none"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800" b="1" dirty="0">
                <a:solidFill>
                  <a:srgbClr val="FF0000"/>
                </a:solidFill>
                <a:latin typeface="Times New Roman" panose="02020603050405020304" pitchFamily="18" charset="0"/>
                <a:cs typeface="Times New Roman" panose="02020603050405020304" pitchFamily="18" charset="0"/>
              </a:rPr>
              <a:t> nước đầu tiên trong lịch sử xuất hiện?</a:t>
            </a:r>
            <a:endParaRPr lang="en-US" altLang="x-none"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Oval 8"/>
          <p:cNvSpPr/>
          <p:nvPr/>
        </p:nvSpPr>
        <p:spPr>
          <a:xfrm>
            <a:off x="2104390" y="792480"/>
            <a:ext cx="4771390" cy="1085215"/>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800" dirty="0">
                <a:solidFill>
                  <a:srgbClr val="0070C0"/>
                </a:solidFill>
                <a:latin typeface="Times New Roman" panose="02020603050405020304" pitchFamily="18" charset="0"/>
                <a:cs typeface="Times New Roman" panose="02020603050405020304" pitchFamily="18" charset="0"/>
              </a:rPr>
              <a:t>  </a:t>
            </a:r>
            <a:r>
              <a:rPr lang="en-US" altLang="x-none" sz="2800" b="1" dirty="0">
                <a:solidFill>
                  <a:srgbClr val="0070C0"/>
                </a:solidFill>
                <a:latin typeface="Times New Roman" panose="02020603050405020304" pitchFamily="18" charset="0"/>
                <a:cs typeface="Times New Roman" panose="02020603050405020304" pitchFamily="18" charset="0"/>
              </a:rPr>
              <a:t>Trong quá trình phát triển của xã hội</a:t>
            </a:r>
            <a:endParaRPr lang="en-US" altLang="x-non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a:stCxn id="9" idx="4"/>
            <a:endCxn id="12" idx="0"/>
          </p:cNvCxnSpPr>
          <p:nvPr/>
        </p:nvCxnSpPr>
        <p:spPr>
          <a:xfrm flipH="1">
            <a:off x="2304416" y="1877695"/>
            <a:ext cx="2185670" cy="480695"/>
          </a:xfrm>
          <a:prstGeom prst="straightConnector1">
            <a:avLst/>
          </a:prstGeom>
          <a:solidFill>
            <a:schemeClr val="bg1"/>
          </a:solidFill>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4"/>
            <a:endCxn id="15" idx="0"/>
          </p:cNvCxnSpPr>
          <p:nvPr/>
        </p:nvCxnSpPr>
        <p:spPr>
          <a:xfrm>
            <a:off x="4490085" y="1877695"/>
            <a:ext cx="2385695" cy="509270"/>
          </a:xfrm>
          <a:prstGeom prst="straightConnector1">
            <a:avLst/>
          </a:prstGeom>
          <a:solidFill>
            <a:schemeClr val="bg1"/>
          </a:solidFill>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07950" y="2358390"/>
            <a:ext cx="4392930" cy="107061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800" b="1" dirty="0">
                <a:solidFill>
                  <a:srgbClr val="0070C0"/>
                </a:solidFill>
                <a:latin typeface="Times New Roman" panose="02020603050405020304" pitchFamily="18" charset="0"/>
                <a:cs typeface="Times New Roman" panose="02020603050405020304" pitchFamily="18" charset="0"/>
              </a:rPr>
              <a:t>Con người ho</a:t>
            </a:r>
            <a:r>
              <a:rPr lang="en-US" altLang="x-non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800" b="1" dirty="0">
                <a:solidFill>
                  <a:srgbClr val="0070C0"/>
                </a:solidFill>
                <a:latin typeface="Times New Roman" panose="02020603050405020304" pitchFamily="18" charset="0"/>
                <a:cs typeface="Times New Roman" panose="02020603050405020304" pitchFamily="18" charset="0"/>
              </a:rPr>
              <a:t>n thiện hơn về thể chất v</a:t>
            </a:r>
            <a:r>
              <a:rPr lang="en-US" altLang="x-non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800" b="1" dirty="0">
                <a:solidFill>
                  <a:srgbClr val="0070C0"/>
                </a:solidFill>
                <a:latin typeface="Times New Roman" panose="02020603050405020304" pitchFamily="18" charset="0"/>
                <a:cs typeface="Times New Roman" panose="02020603050405020304" pitchFamily="18" charset="0"/>
              </a:rPr>
              <a:t>  trí tuệ</a:t>
            </a:r>
            <a:endParaRPr lang="en-US" altLang="x-non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ounded Rectangle 14"/>
          <p:cNvSpPr/>
          <p:nvPr/>
        </p:nvSpPr>
        <p:spPr>
          <a:xfrm>
            <a:off x="5232400" y="2386965"/>
            <a:ext cx="3286125" cy="102806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800" b="1" dirty="0">
                <a:solidFill>
                  <a:srgbClr val="0070C0"/>
                </a:solidFill>
                <a:latin typeface="Times New Roman" panose="02020603050405020304" pitchFamily="18" charset="0"/>
                <a:cs typeface="Times New Roman" panose="02020603050405020304" pitchFamily="18" charset="0"/>
              </a:rPr>
              <a:t>Công cụ lao động được cải tiến.</a:t>
            </a:r>
            <a:endParaRPr lang="en-US" altLang="x-non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7" name="Straight Arrow Connector 16"/>
          <p:cNvCxnSpPr>
            <a:stCxn id="12" idx="2"/>
            <a:endCxn id="22" idx="0"/>
          </p:cNvCxnSpPr>
          <p:nvPr/>
        </p:nvCxnSpPr>
        <p:spPr>
          <a:xfrm>
            <a:off x="2304415" y="3429000"/>
            <a:ext cx="2303780" cy="505460"/>
          </a:xfrm>
          <a:prstGeom prst="straightConnector1">
            <a:avLst/>
          </a:prstGeom>
          <a:solidFill>
            <a:schemeClr val="bg1"/>
          </a:solidFill>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2"/>
            <a:endCxn id="22" idx="0"/>
          </p:cNvCxnSpPr>
          <p:nvPr/>
        </p:nvCxnSpPr>
        <p:spPr>
          <a:xfrm flipH="1">
            <a:off x="4608195" y="3415030"/>
            <a:ext cx="2267585" cy="519430"/>
          </a:xfrm>
          <a:prstGeom prst="straightConnector1">
            <a:avLst/>
          </a:prstGeom>
          <a:solidFill>
            <a:schemeClr val="bg1"/>
          </a:solidFill>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214880" y="3934460"/>
            <a:ext cx="4786630" cy="56197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800" b="1" dirty="0">
                <a:solidFill>
                  <a:srgbClr val="0070C0"/>
                </a:solidFill>
                <a:latin typeface="Times New Roman" panose="02020603050405020304" pitchFamily="18" charset="0"/>
                <a:cs typeface="Times New Roman" panose="02020603050405020304" pitchFamily="18" charset="0"/>
              </a:rPr>
              <a:t>LLSX phát triển .</a:t>
            </a:r>
            <a:endParaRPr lang="en-US" altLang="x-non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4" name="Straight Connector 23"/>
          <p:cNvCxnSpPr>
            <a:endCxn id="27" idx="0"/>
          </p:cNvCxnSpPr>
          <p:nvPr/>
        </p:nvCxnSpPr>
        <p:spPr>
          <a:xfrm flipH="1">
            <a:off x="4393565" y="4495800"/>
            <a:ext cx="102235" cy="421005"/>
          </a:xfrm>
          <a:prstGeom prst="line">
            <a:avLst/>
          </a:prstGeom>
          <a:solidFill>
            <a:schemeClr val="bg1"/>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1857375" y="4916805"/>
            <a:ext cx="5072063" cy="50006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800" b="1" dirty="0">
                <a:solidFill>
                  <a:srgbClr val="0070C0"/>
                </a:solidFill>
                <a:latin typeface="Times New Roman" panose="02020603050405020304" pitchFamily="18" charset="0"/>
                <a:cs typeface="Times New Roman" panose="02020603050405020304" pitchFamily="18" charset="0"/>
              </a:rPr>
              <a:t> Của cải dư thừa xuất hiện.</a:t>
            </a:r>
            <a:endParaRPr lang="en-US" altLang="x-non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 name="Rounded Rectangle 27"/>
          <p:cNvSpPr/>
          <p:nvPr/>
        </p:nvSpPr>
        <p:spPr>
          <a:xfrm>
            <a:off x="536575" y="5976938"/>
            <a:ext cx="3714750" cy="90805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800" b="1" dirty="0">
                <a:solidFill>
                  <a:srgbClr val="0070C0"/>
                </a:solidFill>
                <a:latin typeface="Times New Roman" panose="02020603050405020304" pitchFamily="18" charset="0"/>
                <a:cs typeface="Times New Roman" panose="02020603050405020304" pitchFamily="18" charset="0"/>
              </a:rPr>
              <a:t> Chế độ tư hữu hình th</a:t>
            </a:r>
            <a:r>
              <a:rPr lang="en-US" altLang="x-non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800" b="1" dirty="0">
                <a:solidFill>
                  <a:srgbClr val="0070C0"/>
                </a:solidFill>
                <a:latin typeface="Times New Roman" panose="02020603050405020304" pitchFamily="18" charset="0"/>
                <a:cs typeface="Times New Roman" panose="02020603050405020304" pitchFamily="18" charset="0"/>
              </a:rPr>
              <a:t>nh</a:t>
            </a:r>
            <a:endParaRPr lang="en-US" altLang="x-non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9" name="Rounded Rectangle 28"/>
          <p:cNvSpPr/>
          <p:nvPr/>
        </p:nvSpPr>
        <p:spPr>
          <a:xfrm>
            <a:off x="4357688" y="5989638"/>
            <a:ext cx="4786313" cy="86836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800" dirty="0">
                <a:solidFill>
                  <a:srgbClr val="0070C0"/>
                </a:solidFill>
                <a:latin typeface="Times New Roman" panose="02020603050405020304" pitchFamily="18" charset="0"/>
                <a:cs typeface="Times New Roman" panose="02020603050405020304" pitchFamily="18" charset="0"/>
              </a:rPr>
              <a:t> </a:t>
            </a:r>
            <a:r>
              <a:rPr lang="en-US" altLang="x-none" sz="2800" b="1" dirty="0">
                <a:solidFill>
                  <a:srgbClr val="0070C0"/>
                </a:solidFill>
                <a:latin typeface="Times New Roman" panose="02020603050405020304" pitchFamily="18" charset="0"/>
                <a:cs typeface="Times New Roman" panose="02020603050405020304" pitchFamily="18" charset="0"/>
              </a:rPr>
              <a:t>Xã hội phân chia th</a:t>
            </a:r>
            <a:r>
              <a:rPr lang="en-US" altLang="x-non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800" b="1" dirty="0">
                <a:solidFill>
                  <a:srgbClr val="0070C0"/>
                </a:solidFill>
                <a:latin typeface="Times New Roman" panose="02020603050405020304" pitchFamily="18" charset="0"/>
                <a:cs typeface="Times New Roman" panose="02020603050405020304" pitchFamily="18" charset="0"/>
              </a:rPr>
              <a:t>nh kẻ gi</a:t>
            </a:r>
            <a:r>
              <a:rPr lang="en-US" altLang="x-non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800" b="1" dirty="0">
                <a:solidFill>
                  <a:srgbClr val="0070C0"/>
                </a:solidFill>
                <a:latin typeface="Times New Roman" panose="02020603050405020304" pitchFamily="18" charset="0"/>
                <a:cs typeface="Times New Roman" panose="02020603050405020304" pitchFamily="18" charset="0"/>
              </a:rPr>
              <a:t>u người nghèo</a:t>
            </a:r>
            <a:endParaRPr lang="en-US" altLang="x-non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0" name="Straight Arrow Connector 29"/>
          <p:cNvCxnSpPr>
            <a:stCxn id="27" idx="2"/>
            <a:endCxn id="28" idx="0"/>
          </p:cNvCxnSpPr>
          <p:nvPr/>
        </p:nvCxnSpPr>
        <p:spPr>
          <a:xfrm flipH="1">
            <a:off x="2393950" y="5417185"/>
            <a:ext cx="1999615" cy="560070"/>
          </a:xfrm>
          <a:prstGeom prst="straightConnector1">
            <a:avLst/>
          </a:prstGeom>
          <a:solidFill>
            <a:schemeClr val="bg1"/>
          </a:solidFill>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343400" y="5410200"/>
            <a:ext cx="2532380" cy="579755"/>
          </a:xfrm>
          <a:prstGeom prst="straightConnector1">
            <a:avLst/>
          </a:prstGeom>
          <a:solidFill>
            <a:schemeClr val="bg1"/>
          </a:solidFill>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across)">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heckerboard(across)">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checkerboard(across)">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checkerboard(across)">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checkerboard(across)">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checkerboard(across)">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checkerboard(across)">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2" grpId="0" bldLvl="0" animBg="1"/>
      <p:bldP spid="15" grpId="0" bldLvl="0" animBg="1"/>
      <p:bldP spid="22" grpId="0" bldLvl="0" animBg="1"/>
      <p:bldP spid="27" grpId="0" bldLvl="0" animBg="1"/>
      <p:bldP spid="28" grpId="0" bldLvl="0" animBg="1"/>
      <p:bldP spid="2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5143500" cy="7858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b="1" dirty="0">
                <a:solidFill>
                  <a:srgbClr val="FF0000"/>
                </a:solidFill>
                <a:latin typeface="Times New Roman" panose="02020603050405020304" pitchFamily="18" charset="0"/>
                <a:cs typeface="Times New Roman" panose="02020603050405020304" pitchFamily="18" charset="0"/>
              </a:rPr>
              <a:t>Nh</a:t>
            </a:r>
            <a:r>
              <a:rPr lang="en-US" altLang="x-none" sz="2400" b="1" dirty="0">
                <a:solidFill>
                  <a:srgbClr val="FF0000"/>
                </a:solidFill>
                <a:latin typeface="Times New Roman" panose="02020603050405020304" pitchFamily="18" charset="0"/>
                <a:ea typeface="Times New Roman" panose="02020603050405020304" pitchFamily="18" charset="0"/>
              </a:rPr>
              <a:t>à</a:t>
            </a:r>
            <a:r>
              <a:rPr lang="en-US" altLang="x-none" sz="2400" b="1" dirty="0">
                <a:solidFill>
                  <a:srgbClr val="FF0000"/>
                </a:solidFill>
                <a:latin typeface="Times New Roman" panose="02020603050405020304" pitchFamily="18" charset="0"/>
                <a:cs typeface="Times New Roman" panose="02020603050405020304" pitchFamily="18" charset="0"/>
              </a:rPr>
              <a:t> nước đầu tiên trong lịch sử L</a:t>
            </a:r>
            <a:r>
              <a:rPr lang="en-US" altLang="x-none" sz="2400" b="1" dirty="0">
                <a:solidFill>
                  <a:srgbClr val="FF0000"/>
                </a:solidFill>
                <a:latin typeface="Times New Roman" panose="02020603050405020304" pitchFamily="18" charset="0"/>
                <a:ea typeface="Times New Roman" panose="02020603050405020304" pitchFamily="18" charset="0"/>
              </a:rPr>
              <a:t>à</a:t>
            </a:r>
            <a:r>
              <a:rPr lang="en-US" altLang="x-none" sz="2400" b="1" dirty="0">
                <a:solidFill>
                  <a:srgbClr val="FF0000"/>
                </a:solidFill>
                <a:latin typeface="Times New Roman" panose="02020603050405020304" pitchFamily="18" charset="0"/>
                <a:cs typeface="Times New Roman" panose="02020603050405020304" pitchFamily="18" charset="0"/>
              </a:rPr>
              <a:t> nh</a:t>
            </a:r>
            <a:r>
              <a:rPr lang="en-US" altLang="x-none" sz="2400" b="1" dirty="0">
                <a:solidFill>
                  <a:srgbClr val="FF0000"/>
                </a:solidFill>
                <a:latin typeface="Times New Roman" panose="02020603050405020304" pitchFamily="18" charset="0"/>
                <a:ea typeface="Times New Roman" panose="02020603050405020304" pitchFamily="18" charset="0"/>
              </a:rPr>
              <a:t>à</a:t>
            </a:r>
            <a:r>
              <a:rPr lang="en-US" altLang="x-none" sz="2400" b="1" dirty="0">
                <a:solidFill>
                  <a:srgbClr val="FF0000"/>
                </a:solidFill>
                <a:latin typeface="Times New Roman" panose="02020603050405020304" pitchFamily="18" charset="0"/>
                <a:cs typeface="Times New Roman" panose="02020603050405020304" pitchFamily="18" charset="0"/>
              </a:rPr>
              <a:t> nước n</a:t>
            </a:r>
            <a:r>
              <a:rPr lang="en-US" altLang="x-none" sz="2400" b="1" dirty="0">
                <a:solidFill>
                  <a:srgbClr val="FF0000"/>
                </a:solidFill>
                <a:latin typeface="Times New Roman" panose="02020603050405020304" pitchFamily="18" charset="0"/>
                <a:ea typeface="Times New Roman" panose="02020603050405020304" pitchFamily="18" charset="0"/>
              </a:rPr>
              <a:t>à</a:t>
            </a:r>
            <a:r>
              <a:rPr lang="en-US" altLang="x-none" sz="2400" b="1" dirty="0">
                <a:solidFill>
                  <a:srgbClr val="FF0000"/>
                </a:solidFill>
                <a:latin typeface="Times New Roman" panose="02020603050405020304" pitchFamily="18" charset="0"/>
                <a:cs typeface="Times New Roman" panose="02020603050405020304" pitchFamily="18" charset="0"/>
              </a:rPr>
              <a:t>o?</a:t>
            </a:r>
            <a:endParaRPr lang="en-US" altLang="x-none"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5"/>
          <p:cNvSpPr/>
          <p:nvPr/>
        </p:nvSpPr>
        <p:spPr>
          <a:xfrm>
            <a:off x="0" y="928688"/>
            <a:ext cx="1995488" cy="100012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0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Công xã</a:t>
            </a:r>
          </a:p>
          <a:p>
            <a:pPr lvl="0" algn="ctr" eaLnBrk="1" hangingPunct="1">
              <a:buNone/>
            </a:pP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(Cộng đồng dân cư)</a:t>
            </a:r>
            <a:endParaRPr lang="en-US" altLang="x-none" sz="240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 name="Straight Arrow Connector 1"/>
          <p:cNvCxnSpPr>
            <a:endCxn id="9" idx="0"/>
          </p:cNvCxnSpPr>
          <p:nvPr/>
        </p:nvCxnSpPr>
        <p:spPr>
          <a:xfrm rot="5400000">
            <a:off x="715169" y="2142331"/>
            <a:ext cx="428625"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14313" y="2357438"/>
            <a:ext cx="1428750" cy="92868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Lợi ích</a:t>
            </a:r>
            <a:endParaRPr lang="en-US" altLang="x-none" sz="240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rot="5400000" flipH="1" flipV="1">
            <a:off x="1604169" y="2110581"/>
            <a:ext cx="720725" cy="64293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357438" y="1585913"/>
            <a:ext cx="2352675" cy="9001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dirty="0">
                <a:gradFill>
                  <a:gsLst>
                    <a:gs pos="0">
                      <a:srgbClr val="012D86"/>
                    </a:gs>
                    <a:gs pos="100000">
                      <a:srgbClr val="0E2557"/>
                    </a:gs>
                  </a:gsLst>
                  <a:lin scaled="0"/>
                </a:gradFill>
                <a:latin typeface="Calibri" panose="020F0502020204030204" charset="0"/>
              </a:rPr>
              <a:t> </a:t>
            </a:r>
          </a:p>
          <a:p>
            <a:pPr lvl="0" algn="ctr" eaLnBrk="1" hangingPunct="1">
              <a:buNone/>
            </a:pP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Có tư liệu SX.</a:t>
            </a:r>
          </a:p>
          <a:p>
            <a:pPr lvl="0" algn="ctr" eaLnBrk="1" hangingPunct="1">
              <a:buNone/>
            </a:pP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(Người gi</a:t>
            </a:r>
            <a:r>
              <a:rPr lang="en-US" altLang="x-none" sz="240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rPr>
              <a:t>à</a:t>
            </a: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u có</a:t>
            </a:r>
            <a:r>
              <a:rPr lang="en-US" altLang="x-none" sz="2400" b="1" dirty="0">
                <a:gradFill>
                  <a:gsLst>
                    <a:gs pos="0">
                      <a:srgbClr val="012D86"/>
                    </a:gs>
                    <a:gs pos="100000">
                      <a:srgbClr val="0E2557"/>
                    </a:gs>
                  </a:gsLst>
                  <a:lin scaled="0"/>
                </a:gradFill>
                <a:latin typeface="Calibri" panose="020F0502020204030204" charset="0"/>
              </a:rPr>
              <a:t>)</a:t>
            </a:r>
          </a:p>
          <a:p>
            <a:pPr lvl="0" algn="ctr" eaLnBrk="1" hangingPunct="1">
              <a:buNone/>
            </a:pPr>
            <a:endParaRPr lang="en-US" altLang="x-none" sz="2400" b="1" dirty="0">
              <a:gradFill>
                <a:gsLst>
                  <a:gs pos="0">
                    <a:srgbClr val="012D86"/>
                  </a:gs>
                  <a:gs pos="100000">
                    <a:srgbClr val="0E2557"/>
                  </a:gs>
                </a:gsLst>
                <a:lin scaled="0"/>
              </a:gradFill>
              <a:latin typeface="Calibri" panose="020F0502020204030204" charset="0"/>
            </a:endParaRPr>
          </a:p>
        </p:txBody>
      </p:sp>
      <p:sp>
        <p:nvSpPr>
          <p:cNvPr id="13" name="Rounded Rectangle 12"/>
          <p:cNvSpPr/>
          <p:nvPr/>
        </p:nvSpPr>
        <p:spPr>
          <a:xfrm>
            <a:off x="5000625" y="1571625"/>
            <a:ext cx="2789238" cy="85725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Ưu thế về kinh tế.</a:t>
            </a:r>
          </a:p>
          <a:p>
            <a:pPr lvl="0" algn="ctr" eaLnBrk="1" hangingPunct="1">
              <a:buNone/>
            </a:pP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(bóc lột) </a:t>
            </a:r>
            <a:endParaRPr lang="en-US" altLang="x-none" sz="240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5" name="Straight Connector 14"/>
          <p:cNvCxnSpPr/>
          <p:nvPr/>
        </p:nvCxnSpPr>
        <p:spPr>
          <a:xfrm flipV="1">
            <a:off x="4730750" y="2001838"/>
            <a:ext cx="26987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p:cNvCxnSpPr>
          <p:nvPr/>
        </p:nvCxnSpPr>
        <p:spPr>
          <a:xfrm>
            <a:off x="1643063" y="2820988"/>
            <a:ext cx="642938" cy="2508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286000" y="2714625"/>
            <a:ext cx="2424113" cy="7858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dirty="0">
                <a:gradFill>
                  <a:gsLst>
                    <a:gs pos="0">
                      <a:srgbClr val="012D86"/>
                    </a:gs>
                    <a:gs pos="100000">
                      <a:srgbClr val="0E2557"/>
                    </a:gs>
                  </a:gsLst>
                  <a:lin scaled="0"/>
                </a:gradFill>
                <a:latin typeface="Calibri" panose="020F0502020204030204" charset="0"/>
              </a:rPr>
              <a:t> </a:t>
            </a: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Người không có TLSX</a:t>
            </a:r>
            <a:endParaRPr lang="en-US" altLang="x-none" sz="240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ounded Rectangle 18"/>
          <p:cNvSpPr/>
          <p:nvPr/>
        </p:nvSpPr>
        <p:spPr>
          <a:xfrm>
            <a:off x="5032375" y="2698750"/>
            <a:ext cx="2725738" cy="80168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a:t>
            </a:r>
            <a:r>
              <a:rPr lang="en-US" altLang="x-none" sz="240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rPr>
              <a:t>à</a:t>
            </a: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ng nghèo khó.</a:t>
            </a:r>
          </a:p>
          <a:p>
            <a:pPr lvl="0" algn="ctr" eaLnBrk="1" hangingPunct="1">
              <a:buNone/>
            </a:pP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(Bị bóc lột)</a:t>
            </a:r>
            <a:endParaRPr lang="en-US" altLang="x-none" sz="240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1" name="Straight Connector 20"/>
          <p:cNvCxnSpPr/>
          <p:nvPr/>
        </p:nvCxnSpPr>
        <p:spPr>
          <a:xfrm>
            <a:off x="4730750" y="3106738"/>
            <a:ext cx="30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2700" y="5165725"/>
            <a:ext cx="1000125" cy="11287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Giai cấp</a:t>
            </a:r>
            <a:endParaRPr lang="en-US" altLang="x-none" sz="240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Rounded Rectangle 23"/>
          <p:cNvSpPr/>
          <p:nvPr/>
        </p:nvSpPr>
        <p:spPr>
          <a:xfrm>
            <a:off x="1651000" y="4495800"/>
            <a:ext cx="2214563" cy="71437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Giai cấp bóc lột</a:t>
            </a:r>
            <a:endParaRPr lang="en-US" altLang="x-none" sz="240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Rounded Rectangle 24"/>
          <p:cNvSpPr/>
          <p:nvPr/>
        </p:nvSpPr>
        <p:spPr>
          <a:xfrm>
            <a:off x="1714500" y="6159500"/>
            <a:ext cx="2151063" cy="6985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dirty="0">
                <a:gradFill>
                  <a:gsLst>
                    <a:gs pos="0">
                      <a:srgbClr val="012D86"/>
                    </a:gs>
                    <a:gs pos="100000">
                      <a:srgbClr val="0E2557"/>
                    </a:gs>
                  </a:gsLst>
                  <a:lin scaled="0"/>
                </a:gradFill>
                <a:latin typeface="Calibri" panose="020F0502020204030204" charset="0"/>
              </a:rPr>
              <a:t> </a:t>
            </a: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Giai cấp bị bóc lột</a:t>
            </a:r>
            <a:endParaRPr lang="en-US" altLang="x-none" sz="240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7" name="Straight Connector 26"/>
          <p:cNvCxnSpPr>
            <a:endCxn id="25" idx="1"/>
          </p:cNvCxnSpPr>
          <p:nvPr/>
        </p:nvCxnSpPr>
        <p:spPr>
          <a:xfrm>
            <a:off x="998538" y="5745163"/>
            <a:ext cx="715963" cy="763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998538" y="4852988"/>
            <a:ext cx="565150" cy="8763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5080000" y="5086350"/>
            <a:ext cx="1793875" cy="157321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Công xã nguyên thuỷ tan rã</a:t>
            </a:r>
            <a:endParaRPr lang="en-US" altLang="x-none" sz="240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Rounded Rectangle 30"/>
          <p:cNvSpPr/>
          <p:nvPr/>
        </p:nvSpPr>
        <p:spPr>
          <a:xfrm>
            <a:off x="7419975" y="5184775"/>
            <a:ext cx="1714500" cy="134143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Nh</a:t>
            </a:r>
            <a:r>
              <a:rPr lang="en-US" altLang="x-none" sz="240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rPr>
              <a:t>à</a:t>
            </a:r>
            <a:r>
              <a:rPr lang="en-US" altLang="x-none" sz="2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nước CHNL ra đời</a:t>
            </a:r>
            <a:endParaRPr lang="en-US" altLang="x-none" sz="240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3" name="Straight Arrow Connector 32"/>
          <p:cNvCxnSpPr>
            <a:stCxn id="25" idx="3"/>
            <a:endCxn id="30" idx="1"/>
          </p:cNvCxnSpPr>
          <p:nvPr/>
        </p:nvCxnSpPr>
        <p:spPr>
          <a:xfrm flipV="1">
            <a:off x="3865563" y="5873750"/>
            <a:ext cx="1214438" cy="6350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30" idx="1"/>
          </p:cNvCxnSpPr>
          <p:nvPr/>
        </p:nvCxnSpPr>
        <p:spPr>
          <a:xfrm>
            <a:off x="3911600" y="4824413"/>
            <a:ext cx="1168400" cy="104933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873875" y="5892800"/>
            <a:ext cx="546100"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Chevron 40"/>
          <p:cNvSpPr/>
          <p:nvPr/>
        </p:nvSpPr>
        <p:spPr>
          <a:xfrm rot="5232362">
            <a:off x="2354263" y="5059363"/>
            <a:ext cx="357188" cy="735013"/>
          </a:xfrm>
          <a:prstGeom prst="chevron">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gradFill>
                <a:gsLst>
                  <a:gs pos="0">
                    <a:srgbClr val="012D86"/>
                  </a:gs>
                  <a:gs pos="100000">
                    <a:srgbClr val="0E2557"/>
                  </a:gs>
                </a:gsLst>
                <a:lin scaled="0"/>
              </a:gradFill>
              <a:effectLst/>
              <a:uLnTx/>
              <a:uFillTx/>
              <a:latin typeface="+mn-lt"/>
              <a:ea typeface="+mn-ea"/>
              <a:cs typeface="+mn-cs"/>
            </a:endParaRPr>
          </a:p>
        </p:txBody>
      </p:sp>
      <p:sp>
        <p:nvSpPr>
          <p:cNvPr id="42" name="Chevron 41"/>
          <p:cNvSpPr/>
          <p:nvPr/>
        </p:nvSpPr>
        <p:spPr>
          <a:xfrm rot="16200000">
            <a:off x="2286000" y="5500688"/>
            <a:ext cx="500063" cy="785813"/>
          </a:xfrm>
          <a:prstGeom prst="chevron">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gradFill>
                <a:gsLst>
                  <a:gs pos="0">
                    <a:srgbClr val="012D86"/>
                  </a:gs>
                  <a:gs pos="100000">
                    <a:srgbClr val="0E2557"/>
                  </a:gs>
                </a:gsLst>
                <a:lin scaled="0"/>
              </a:gradFill>
              <a:effectLst/>
              <a:uLnTx/>
              <a:uFillTx/>
              <a:latin typeface="+mn-lt"/>
              <a:ea typeface="+mn-ea"/>
              <a:cs typeface="+mn-cs"/>
            </a:endParaRPr>
          </a:p>
        </p:txBody>
      </p:sp>
      <p:sp>
        <p:nvSpPr>
          <p:cNvPr id="38" name="Rounded Rectangle 37"/>
          <p:cNvSpPr/>
          <p:nvPr/>
        </p:nvSpPr>
        <p:spPr>
          <a:xfrm>
            <a:off x="6215063" y="0"/>
            <a:ext cx="2571750" cy="85725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dirty="0">
                <a:solidFill>
                  <a:srgbClr val="00B050"/>
                </a:solidFill>
                <a:latin typeface="Times New Roman" panose="02020603050405020304" pitchFamily="18" charset="0"/>
                <a:cs typeface="Times New Roman" panose="02020603050405020304" pitchFamily="18" charset="0"/>
              </a:rPr>
              <a:t>   </a:t>
            </a:r>
            <a:r>
              <a:rPr lang="en-US" altLang="x-none" sz="2400" b="1" dirty="0">
                <a:solidFill>
                  <a:srgbClr val="00B050"/>
                </a:solidFill>
                <a:latin typeface="Times New Roman" panose="02020603050405020304" pitchFamily="18" charset="0"/>
                <a:cs typeface="Times New Roman" panose="02020603050405020304" pitchFamily="18" charset="0"/>
              </a:rPr>
              <a:t>Nh</a:t>
            </a:r>
            <a:r>
              <a:rPr lang="en-US" altLang="x-none" sz="2400" b="1" dirty="0">
                <a:solidFill>
                  <a:srgbClr val="00B050"/>
                </a:solidFill>
                <a:latin typeface="Times New Roman" panose="02020603050405020304" pitchFamily="18" charset="0"/>
                <a:ea typeface="Times New Roman" panose="02020603050405020304" pitchFamily="18" charset="0"/>
              </a:rPr>
              <a:t>à</a:t>
            </a:r>
            <a:r>
              <a:rPr lang="en-US" altLang="x-none" sz="2400" b="1" dirty="0">
                <a:solidFill>
                  <a:srgbClr val="00B050"/>
                </a:solidFill>
                <a:latin typeface="Times New Roman" panose="02020603050405020304" pitchFamily="18" charset="0"/>
                <a:cs typeface="Times New Roman" panose="02020603050405020304" pitchFamily="18" charset="0"/>
              </a:rPr>
              <a:t> nước chiếm hữu nô lệ</a:t>
            </a:r>
            <a:endPar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9" name="Right Arrow 38"/>
          <p:cNvSpPr/>
          <p:nvPr/>
        </p:nvSpPr>
        <p:spPr>
          <a:xfrm>
            <a:off x="5429250" y="285750"/>
            <a:ext cx="571500" cy="357188"/>
          </a:xfrm>
          <a:prstGeom prst="rightArrow">
            <a:avLst/>
          </a:prstGeom>
          <a:gradFill>
            <a:gsLst>
              <a:gs pos="0">
                <a:srgbClr val="E30000"/>
              </a:gs>
              <a:gs pos="100000">
                <a:srgbClr val="760303"/>
              </a:gs>
            </a:gsLst>
            <a:lin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rgbClr val="00B050"/>
              </a:solidFill>
              <a:effectLst/>
              <a:uLnTx/>
              <a:uFillTx/>
              <a:latin typeface="+mn-lt"/>
              <a:ea typeface="+mn-ea"/>
              <a:cs typeface="+mn-cs"/>
            </a:endParaRPr>
          </a:p>
        </p:txBody>
      </p:sp>
      <p:cxnSp>
        <p:nvCxnSpPr>
          <p:cNvPr id="56" name="Straight Connector 55"/>
          <p:cNvCxnSpPr/>
          <p:nvPr/>
        </p:nvCxnSpPr>
        <p:spPr>
          <a:xfrm>
            <a:off x="8377238" y="1928813"/>
            <a:ext cx="0" cy="11430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393113" y="2466975"/>
            <a:ext cx="596900" cy="1905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8964613" y="2486025"/>
            <a:ext cx="25400" cy="18415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509588" y="4316413"/>
            <a:ext cx="8455025" cy="6191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79425" y="4379913"/>
            <a:ext cx="0" cy="70643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7802563" y="1881188"/>
            <a:ext cx="547688" cy="1746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770813" y="3073400"/>
            <a:ext cx="6223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heckerboard(across)">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heckerboard(across)">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checkerboard(across)">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blinds(horizontal)">
                                      <p:cBhvr>
                                        <p:cTn id="77" dur="500"/>
                                        <p:tgtEl>
                                          <p:spTgt spid="9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blinds(horizontal)">
                                      <p:cBhvr>
                                        <p:cTn id="82" dur="500"/>
                                        <p:tgtEl>
                                          <p:spTgt spid="9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blinds(horizontal)">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nodeType="click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checkerboard(across)">
                                      <p:cBhvr>
                                        <p:cTn id="92" dur="500"/>
                                        <p:tgtEl>
                                          <p:spTgt spid="66"/>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nodeType="click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box(in)">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blinds(horizontal)">
                                      <p:cBhvr>
                                        <p:cTn id="102" dur="500"/>
                                        <p:tgtEl>
                                          <p:spTgt spid="70"/>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ox(in)">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checkerboard(across)">
                                      <p:cBhvr>
                                        <p:cTn id="112" dur="5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5" presetClass="entr" presetSubtype="10" fill="hold"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checkerboard(across)">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5" presetClass="entr" presetSubtype="10"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checkerboard(across)">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blinds(horizontal)">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5" presetClass="entr" presetSubtype="10" fill="hold" grpId="0" nodeType="click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checkerboard(across)">
                                      <p:cBhvr>
                                        <p:cTn id="132" dur="500"/>
                                        <p:tgtEl>
                                          <p:spTgt spid="41"/>
                                        </p:tgtEl>
                                      </p:cBhvr>
                                    </p:animEffect>
                                  </p:childTnLst>
                                </p:cTn>
                              </p:par>
                            </p:childTnLst>
                          </p:cTn>
                        </p:par>
                      </p:childTnLst>
                    </p:cTn>
                  </p:par>
                  <p:par>
                    <p:cTn id="133" fill="hold">
                      <p:stCondLst>
                        <p:cond delay="indefinite"/>
                      </p:stCondLst>
                      <p:childTnLst>
                        <p:par>
                          <p:cTn id="134" fill="hold">
                            <p:stCondLst>
                              <p:cond delay="0"/>
                            </p:stCondLst>
                            <p:childTnLst>
                              <p:par>
                                <p:cTn id="135" presetID="5" presetClass="entr" presetSubtype="10" fill="hold" grpId="0" nodeType="click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checkerboard(across)">
                                      <p:cBhvr>
                                        <p:cTn id="137" dur="500"/>
                                        <p:tgtEl>
                                          <p:spTgt spid="42"/>
                                        </p:tgtEl>
                                      </p:cBhvr>
                                    </p:animEffect>
                                  </p:childTnLst>
                                </p:cTn>
                              </p:par>
                            </p:childTnLst>
                          </p:cTn>
                        </p:par>
                      </p:childTnLst>
                    </p:cTn>
                  </p:par>
                  <p:par>
                    <p:cTn id="138" fill="hold">
                      <p:stCondLst>
                        <p:cond delay="indefinite"/>
                      </p:stCondLst>
                      <p:childTnLst>
                        <p:par>
                          <p:cTn id="139" fill="hold">
                            <p:stCondLst>
                              <p:cond delay="0"/>
                            </p:stCondLst>
                            <p:childTnLst>
                              <p:par>
                                <p:cTn id="140" presetID="4" presetClass="entr" presetSubtype="16" fill="hold" nodeType="click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box(in)">
                                      <p:cBhvr>
                                        <p:cTn id="142" dur="500"/>
                                        <p:tgtEl>
                                          <p:spTgt spid="35"/>
                                        </p:tgtEl>
                                      </p:cBhvr>
                                    </p:animEffect>
                                  </p:childTnLst>
                                </p:cTn>
                              </p:par>
                            </p:childTnLst>
                          </p:cTn>
                        </p:par>
                      </p:childTnLst>
                    </p:cTn>
                  </p:par>
                  <p:par>
                    <p:cTn id="143" fill="hold">
                      <p:stCondLst>
                        <p:cond delay="indefinite"/>
                      </p:stCondLst>
                      <p:childTnLst>
                        <p:par>
                          <p:cTn id="144" fill="hold">
                            <p:stCondLst>
                              <p:cond delay="0"/>
                            </p:stCondLst>
                            <p:childTnLst>
                              <p:par>
                                <p:cTn id="145" presetID="5" presetClass="entr" presetSubtype="10" fill="hold" nodeType="clickEffect">
                                  <p:stCondLst>
                                    <p:cond delay="0"/>
                                  </p:stCondLst>
                                  <p:childTnLst>
                                    <p:set>
                                      <p:cBhvr>
                                        <p:cTn id="146" dur="1" fill="hold">
                                          <p:stCondLst>
                                            <p:cond delay="0"/>
                                          </p:stCondLst>
                                        </p:cTn>
                                        <p:tgtEl>
                                          <p:spTgt spid="33"/>
                                        </p:tgtEl>
                                        <p:attrNameLst>
                                          <p:attrName>style.visibility</p:attrName>
                                        </p:attrNameLst>
                                      </p:cBhvr>
                                      <p:to>
                                        <p:strVal val="visible"/>
                                      </p:to>
                                    </p:set>
                                    <p:animEffect transition="in" filter="checkerboard(across)">
                                      <p:cBhvr>
                                        <p:cTn id="147" dur="500"/>
                                        <p:tgtEl>
                                          <p:spTgt spid="33"/>
                                        </p:tgtEl>
                                      </p:cBhvr>
                                    </p:animEffect>
                                  </p:childTnLst>
                                </p:cTn>
                              </p:par>
                            </p:childTnLst>
                          </p:cTn>
                        </p:par>
                      </p:childTnLst>
                    </p:cTn>
                  </p:par>
                  <p:par>
                    <p:cTn id="148" fill="hold">
                      <p:stCondLst>
                        <p:cond delay="indefinite"/>
                      </p:stCondLst>
                      <p:childTnLst>
                        <p:par>
                          <p:cTn id="149" fill="hold">
                            <p:stCondLst>
                              <p:cond delay="0"/>
                            </p:stCondLst>
                            <p:childTnLst>
                              <p:par>
                                <p:cTn id="150" presetID="5" presetClass="entr" presetSubtype="10" fill="hold" grpId="0" nodeType="clickEffect">
                                  <p:stCondLst>
                                    <p:cond delay="0"/>
                                  </p:stCondLst>
                                  <p:childTnLst>
                                    <p:set>
                                      <p:cBhvr>
                                        <p:cTn id="151" dur="1" fill="hold">
                                          <p:stCondLst>
                                            <p:cond delay="0"/>
                                          </p:stCondLst>
                                        </p:cTn>
                                        <p:tgtEl>
                                          <p:spTgt spid="30"/>
                                        </p:tgtEl>
                                        <p:attrNameLst>
                                          <p:attrName>style.visibility</p:attrName>
                                        </p:attrNameLst>
                                      </p:cBhvr>
                                      <p:to>
                                        <p:strVal val="visible"/>
                                      </p:to>
                                    </p:set>
                                    <p:animEffect transition="in" filter="checkerboard(across)">
                                      <p:cBhvr>
                                        <p:cTn id="152" dur="500"/>
                                        <p:tgtEl>
                                          <p:spTgt spid="30"/>
                                        </p:tgtEl>
                                      </p:cBhvr>
                                    </p:animEffect>
                                  </p:childTnLst>
                                </p:cTn>
                              </p:par>
                            </p:childTnLst>
                          </p:cTn>
                        </p:par>
                      </p:childTnLst>
                    </p:cTn>
                  </p:par>
                  <p:par>
                    <p:cTn id="153" fill="hold">
                      <p:stCondLst>
                        <p:cond delay="indefinite"/>
                      </p:stCondLst>
                      <p:childTnLst>
                        <p:par>
                          <p:cTn id="154" fill="hold">
                            <p:stCondLst>
                              <p:cond delay="0"/>
                            </p:stCondLst>
                            <p:childTnLst>
                              <p:par>
                                <p:cTn id="155" presetID="5" presetClass="entr" presetSubtype="10" fill="hold" nodeType="click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checkerboard(across)">
                                      <p:cBhvr>
                                        <p:cTn id="157" dur="500"/>
                                        <p:tgtEl>
                                          <p:spTgt spid="37"/>
                                        </p:tgtEl>
                                      </p:cBhvr>
                                    </p:animEffect>
                                  </p:childTnLst>
                                </p:cTn>
                              </p:par>
                            </p:childTnLst>
                          </p:cTn>
                        </p:par>
                      </p:childTnLst>
                    </p:cTn>
                  </p:par>
                  <p:par>
                    <p:cTn id="158" fill="hold">
                      <p:stCondLst>
                        <p:cond delay="indefinite"/>
                      </p:stCondLst>
                      <p:childTnLst>
                        <p:par>
                          <p:cTn id="159" fill="hold">
                            <p:stCondLst>
                              <p:cond delay="0"/>
                            </p:stCondLst>
                            <p:childTnLst>
                              <p:par>
                                <p:cTn id="160" presetID="5" presetClass="entr" presetSubtype="10" fill="hold" grpId="0" nodeType="clickEffect">
                                  <p:stCondLst>
                                    <p:cond delay="0"/>
                                  </p:stCondLst>
                                  <p:childTnLst>
                                    <p:set>
                                      <p:cBhvr>
                                        <p:cTn id="161" dur="1" fill="hold">
                                          <p:stCondLst>
                                            <p:cond delay="0"/>
                                          </p:stCondLst>
                                        </p:cTn>
                                        <p:tgtEl>
                                          <p:spTgt spid="31"/>
                                        </p:tgtEl>
                                        <p:attrNameLst>
                                          <p:attrName>style.visibility</p:attrName>
                                        </p:attrNameLst>
                                      </p:cBhvr>
                                      <p:to>
                                        <p:strVal val="visible"/>
                                      </p:to>
                                    </p:set>
                                    <p:animEffect transition="in" filter="checkerboard(across)">
                                      <p:cBhvr>
                                        <p:cTn id="1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2" grpId="0" bldLvl="0" animBg="1"/>
      <p:bldP spid="13" grpId="0" bldLvl="0" animBg="1"/>
      <p:bldP spid="18" grpId="0" bldLvl="0" animBg="1"/>
      <p:bldP spid="19" grpId="0" bldLvl="0" animBg="1"/>
      <p:bldP spid="23" grpId="0" bldLvl="0" animBg="1"/>
      <p:bldP spid="24" grpId="0" bldLvl="0" animBg="1"/>
      <p:bldP spid="25" grpId="0" bldLvl="0" animBg="1"/>
      <p:bldP spid="30" grpId="0" bldLvl="0" animBg="1"/>
      <p:bldP spid="31" grpId="0" bldLvl="0" animBg="1"/>
      <p:bldP spid="41" grpId="0" bldLvl="0" animBg="1"/>
      <p:bldP spid="42" grpId="0" bldLvl="0" animBg="1"/>
      <p:bldP spid="38" grpId="0" bldLvl="0" animBg="1"/>
      <p:bldP spid="3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541655"/>
            <a:ext cx="9144000" cy="460375"/>
          </a:xfrm>
          <a:prstGeom prst="rect">
            <a:avLst/>
          </a:prstGeom>
          <a:noFill/>
          <a:ln w="9525">
            <a:noFill/>
          </a:ln>
        </p:spPr>
        <p:txBody>
          <a:bodyPr anchor="t">
            <a:spAutoFit/>
          </a:bodyPr>
          <a:lstStyle/>
          <a:p>
            <a:pPr>
              <a:spcBef>
                <a:spcPct val="20000"/>
              </a:spcBef>
            </a:pPr>
            <a:r>
              <a:rPr lang="en-US" altLang="vi-VN" sz="2400" dirty="0">
                <a:latin typeface="Times New Roman" panose="02020603050405020304" pitchFamily="18" charset="0"/>
                <a:cs typeface="Times New Roman" panose="02020603050405020304" pitchFamily="18" charset="0"/>
              </a:rPr>
              <a:t>1. </a:t>
            </a:r>
            <a:r>
              <a:rPr lang="vi-VN" altLang="en-US" sz="2400" dirty="0">
                <a:latin typeface="Times New Roman" panose="02020603050405020304" pitchFamily="18" charset="0"/>
                <a:cs typeface="Times New Roman" panose="02020603050405020304" pitchFamily="18" charset="0"/>
              </a:rPr>
              <a:t>Nguồn gốc và bản chất của Nhà nước</a:t>
            </a:r>
            <a:endParaRPr lang="vi-VN" altLang="en-US"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1182370"/>
            <a:ext cx="4593590" cy="460375"/>
          </a:xfrm>
          <a:prstGeom prst="rect">
            <a:avLst/>
          </a:prstGeom>
          <a:noFill/>
          <a:ln w="9525">
            <a:noFill/>
          </a:ln>
        </p:spPr>
        <p:txBody>
          <a:bodyPr wrap="square" anchor="t">
            <a:spAutoFit/>
          </a:bodyPr>
          <a:lstStyle/>
          <a:p>
            <a:pPr eaLnBrk="0" hangingPunct="0"/>
            <a:r>
              <a:rPr lang="en-US" altLang="vi-VN"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Nguồn gốc của Nhà nước</a:t>
            </a:r>
          </a:p>
        </p:txBody>
      </p:sp>
      <p:sp>
        <p:nvSpPr>
          <p:cNvPr id="4" name="32-Point Star 3"/>
          <p:cNvSpPr/>
          <p:nvPr/>
        </p:nvSpPr>
        <p:spPr>
          <a:xfrm>
            <a:off x="0" y="1918335"/>
            <a:ext cx="2884170" cy="2953385"/>
          </a:xfrm>
          <a:prstGeom prst="star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b="1" dirty="0">
                <a:solidFill>
                  <a:srgbClr val="FF0000"/>
                </a:solidFill>
                <a:latin typeface="Times New Roman" panose="02020603050405020304" pitchFamily="18" charset="0"/>
                <a:cs typeface="Times New Roman" panose="02020603050405020304" pitchFamily="18" charset="0"/>
              </a:rPr>
              <a:t>Như vậy,  nh</a:t>
            </a:r>
            <a:r>
              <a:rPr lang="en-US" altLang="x-none"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solidFill>
                  <a:srgbClr val="FF0000"/>
                </a:solidFill>
                <a:latin typeface="Times New Roman" panose="02020603050405020304" pitchFamily="18" charset="0"/>
                <a:cs typeface="Times New Roman" panose="02020603050405020304" pitchFamily="18" charset="0"/>
              </a:rPr>
              <a:t> nước chỉ đời v</a:t>
            </a:r>
            <a:r>
              <a:rPr lang="en-US" altLang="x-none"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solidFill>
                  <a:srgbClr val="FF0000"/>
                </a:solidFill>
                <a:latin typeface="Times New Roman" panose="02020603050405020304" pitchFamily="18" charset="0"/>
                <a:cs typeface="Times New Roman" panose="02020603050405020304" pitchFamily="18" charset="0"/>
              </a:rPr>
              <a:t> xuất hiện khi?</a:t>
            </a:r>
            <a:endParaRP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ight Arrow 4"/>
          <p:cNvSpPr/>
          <p:nvPr/>
        </p:nvSpPr>
        <p:spPr>
          <a:xfrm>
            <a:off x="3141980" y="2843530"/>
            <a:ext cx="714375" cy="785813"/>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4286885" y="2137410"/>
            <a:ext cx="4749800"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b="1" dirty="0">
                <a:latin typeface="Times New Roman" panose="02020603050405020304" pitchFamily="18" charset="0"/>
                <a:cs typeface="Times New Roman" panose="02020603050405020304" pitchFamily="18" charset="0"/>
              </a:rPr>
              <a:t>Có chế độ tư hữu về TLSX</a:t>
            </a:r>
            <a:r>
              <a:rPr lang="en-US" altLang="x-none" sz="2400" b="1" dirty="0">
                <a:solidFill>
                  <a:srgbClr val="00B050"/>
                </a:solidFill>
                <a:latin typeface="Times New Roman" panose="02020603050405020304" pitchFamily="18" charset="0"/>
                <a:cs typeface="Times New Roman" panose="02020603050405020304" pitchFamily="18" charset="0"/>
              </a:rPr>
              <a:t>              </a:t>
            </a:r>
            <a:endParaRPr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ounded Rectangle 1"/>
          <p:cNvSpPr/>
          <p:nvPr/>
        </p:nvSpPr>
        <p:spPr>
          <a:xfrm>
            <a:off x="4286885" y="2984500"/>
            <a:ext cx="4749800" cy="8578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b="1" dirty="0">
                <a:latin typeface="Times New Roman" panose="02020603050405020304" pitchFamily="18" charset="0"/>
                <a:cs typeface="Times New Roman" panose="02020603050405020304" pitchFamily="18" charset="0"/>
              </a:rPr>
              <a:t>Xã hội phân chia th</a:t>
            </a:r>
            <a:r>
              <a:rPr lang="en-US" altLang="x-none" sz="2400" b="1" dirty="0">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latin typeface="Times New Roman" panose="02020603050405020304" pitchFamily="18" charset="0"/>
                <a:cs typeface="Times New Roman" panose="02020603050405020304" pitchFamily="18" charset="0"/>
              </a:rPr>
              <a:t>nh</a:t>
            </a:r>
          </a:p>
          <a:p>
            <a:pPr lvl="0" algn="ctr" eaLnBrk="1" hangingPunct="1">
              <a:buNone/>
            </a:pPr>
            <a:r>
              <a:rPr lang="en-US" altLang="x-none" sz="2400" b="1" dirty="0">
                <a:latin typeface="Times New Roman" panose="02020603050405020304" pitchFamily="18" charset="0"/>
                <a:cs typeface="Times New Roman" panose="02020603050405020304" pitchFamily="18" charset="0"/>
              </a:rPr>
              <a:t>các giai cấp</a:t>
            </a:r>
            <a:r>
              <a:rPr lang="en-US" altLang="x-none" sz="2400" b="1" dirty="0">
                <a:solidFill>
                  <a:srgbClr val="00B050"/>
                </a:solidFill>
                <a:latin typeface="Times New Roman" panose="02020603050405020304" pitchFamily="18" charset="0"/>
                <a:cs typeface="Times New Roman" panose="02020603050405020304" pitchFamily="18" charset="0"/>
              </a:rPr>
              <a:t>       </a:t>
            </a:r>
            <a:endParaRPr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ounded Rectangle 8"/>
          <p:cNvSpPr/>
          <p:nvPr/>
        </p:nvSpPr>
        <p:spPr>
          <a:xfrm>
            <a:off x="4272915" y="3945890"/>
            <a:ext cx="4749800" cy="8318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lang="en-US" altLang="x-none" sz="2400" b="1" dirty="0">
                <a:latin typeface="Times New Roman" panose="02020603050405020304" pitchFamily="18" charset="0"/>
                <a:cs typeface="Times New Roman" panose="02020603050405020304" pitchFamily="18" charset="0"/>
              </a:rPr>
              <a:t>Mâu thuẫn đối kháng giữa các giai cấp không thể điều ho</a:t>
            </a:r>
            <a:r>
              <a:rPr lang="en-US" altLang="x-none" sz="2400" b="1" dirty="0">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latin typeface="Times New Roman" panose="02020603050405020304" pitchFamily="18" charset="0"/>
                <a:cs typeface="Times New Roman" panose="02020603050405020304" pitchFamily="18" charset="0"/>
              </a:rPr>
              <a:t> được.</a:t>
            </a:r>
            <a:r>
              <a:rPr lang="en-US" altLang="x-none" sz="2400" b="1" dirty="0">
                <a:solidFill>
                  <a:srgbClr val="00B050"/>
                </a:solidFill>
                <a:latin typeface="Times New Roman" panose="02020603050405020304" pitchFamily="18" charset="0"/>
                <a:cs typeface="Times New Roman" panose="02020603050405020304" pitchFamily="18" charset="0"/>
              </a:rPr>
              <a:t>   </a:t>
            </a:r>
            <a:endParaRPr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ounded Rectangle 9"/>
          <p:cNvSpPr/>
          <p:nvPr/>
        </p:nvSpPr>
        <p:spPr>
          <a:xfrm>
            <a:off x="1224915" y="5037455"/>
            <a:ext cx="7811770" cy="1365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b="1" dirty="0">
                <a:solidFill>
                  <a:srgbClr val="00B050"/>
                </a:solidFill>
                <a:latin typeface="Times New Roman" panose="02020603050405020304" pitchFamily="18" charset="0"/>
                <a:cs typeface="Times New Roman" panose="02020603050405020304" pitchFamily="18" charset="0"/>
              </a:rPr>
              <a:t>Lê Nin viết: “Bất cứ ở đâu, hễ lúc n</a:t>
            </a:r>
            <a:r>
              <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solidFill>
                  <a:srgbClr val="00B050"/>
                </a:solidFill>
                <a:latin typeface="Times New Roman" panose="02020603050405020304" pitchFamily="18" charset="0"/>
                <a:cs typeface="Times New Roman" panose="02020603050405020304" pitchFamily="18" charset="0"/>
              </a:rPr>
              <a:t>o v</a:t>
            </a:r>
            <a:r>
              <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solidFill>
                  <a:srgbClr val="00B050"/>
                </a:solidFill>
                <a:latin typeface="Times New Roman" panose="02020603050405020304" pitchFamily="18" charset="0"/>
                <a:cs typeface="Times New Roman" panose="02020603050405020304" pitchFamily="18" charset="0"/>
              </a:rPr>
              <a:t> chừng n</a:t>
            </a:r>
            <a:r>
              <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solidFill>
                  <a:srgbClr val="00B050"/>
                </a:solidFill>
                <a:latin typeface="Times New Roman" panose="02020603050405020304" pitchFamily="18" charset="0"/>
                <a:cs typeface="Times New Roman" panose="02020603050405020304" pitchFamily="18" charset="0"/>
              </a:rPr>
              <a:t>o m</a:t>
            </a:r>
            <a:r>
              <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solidFill>
                  <a:srgbClr val="00B050"/>
                </a:solidFill>
                <a:latin typeface="Times New Roman" panose="02020603050405020304" pitchFamily="18" charset="0"/>
                <a:cs typeface="Times New Roman" panose="02020603050405020304" pitchFamily="18" charset="0"/>
              </a:rPr>
              <a:t> về mặt khách quan, những mâu thuẫn giai cấp không thể điều ho</a:t>
            </a:r>
            <a:r>
              <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solidFill>
                  <a:srgbClr val="00B050"/>
                </a:solidFill>
                <a:latin typeface="Times New Roman" panose="02020603050405020304" pitchFamily="18" charset="0"/>
                <a:cs typeface="Times New Roman" panose="02020603050405020304" pitchFamily="18" charset="0"/>
              </a:rPr>
              <a:t> được ,thì nh</a:t>
            </a:r>
            <a:r>
              <a:rPr lang="en-US" altLang="x-none"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x-none" sz="2400" b="1" dirty="0">
                <a:solidFill>
                  <a:srgbClr val="00B050"/>
                </a:solidFill>
                <a:latin typeface="Times New Roman" panose="02020603050405020304" pitchFamily="18" charset="0"/>
                <a:cs typeface="Times New Roman" panose="02020603050405020304" pitchFamily="18" charset="0"/>
              </a:rPr>
              <a:t> nước xuất hiện”.                     </a:t>
            </a:r>
            <a:endParaRPr sz="2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2" grpId="0" bldLvl="0" animBg="1"/>
      <p:bldP spid="9"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0" y="466090"/>
            <a:ext cx="9144000" cy="460375"/>
          </a:xfrm>
          <a:prstGeom prst="rect">
            <a:avLst/>
          </a:prstGeom>
          <a:noFill/>
          <a:ln w="9525">
            <a:noFill/>
          </a:ln>
        </p:spPr>
        <p:txBody>
          <a:bodyPr anchor="t">
            <a:spAutoFit/>
          </a:bodyPr>
          <a:lstStyle/>
          <a:p>
            <a:pPr>
              <a:spcBef>
                <a:spcPct val="20000"/>
              </a:spcBef>
            </a:pPr>
            <a:r>
              <a:rPr lang="en-US" altLang="vi-VN" sz="2400" dirty="0">
                <a:latin typeface="Times New Roman" panose="02020603050405020304" pitchFamily="18" charset="0"/>
                <a:cs typeface="Times New Roman" panose="02020603050405020304" pitchFamily="18" charset="0"/>
              </a:rPr>
              <a:t>1. </a:t>
            </a:r>
            <a:r>
              <a:rPr lang="vi-VN" altLang="en-US" sz="2400" dirty="0">
                <a:latin typeface="Times New Roman" panose="02020603050405020304" pitchFamily="18" charset="0"/>
                <a:cs typeface="Times New Roman" panose="02020603050405020304" pitchFamily="18" charset="0"/>
              </a:rPr>
              <a:t>Nguồn gốc và bản chất của Nhà nước</a:t>
            </a:r>
            <a:endParaRPr lang="vi-VN" altLang="en-US" sz="2400" dirty="0">
              <a:solidFill>
                <a:schemeClr val="tx2"/>
              </a:solidFill>
              <a:latin typeface="Times New Roman" panose="02020603050405020304" pitchFamily="18" charset="0"/>
              <a:cs typeface="Times New Roman" panose="02020603050405020304" pitchFamily="18" charset="0"/>
            </a:endParaRPr>
          </a:p>
        </p:txBody>
      </p:sp>
      <p:sp>
        <p:nvSpPr>
          <p:cNvPr id="5125" name="TextBox 1"/>
          <p:cNvSpPr txBox="1"/>
          <p:nvPr/>
        </p:nvSpPr>
        <p:spPr>
          <a:xfrm>
            <a:off x="152400" y="1031240"/>
            <a:ext cx="4593590" cy="460375"/>
          </a:xfrm>
          <a:prstGeom prst="rect">
            <a:avLst/>
          </a:prstGeom>
          <a:noFill/>
          <a:ln w="9525">
            <a:noFill/>
          </a:ln>
        </p:spPr>
        <p:txBody>
          <a:bodyPr wrap="square" anchor="t">
            <a:spAutoFit/>
          </a:bodyPr>
          <a:lstStyle/>
          <a:p>
            <a:pPr eaLnBrk="0" hangingPunct="0"/>
            <a:r>
              <a:rPr lang="vi-VN" sz="2400" dirty="0">
                <a:latin typeface="Times New Roman" panose="02020603050405020304" pitchFamily="18" charset="0"/>
                <a:cs typeface="Times New Roman" panose="02020603050405020304" pitchFamily="18" charset="0"/>
              </a:rPr>
              <a:t>b. Bản chất của Nhà nước</a:t>
            </a:r>
          </a:p>
        </p:txBody>
      </p:sp>
      <p:sp>
        <p:nvSpPr>
          <p:cNvPr id="3" name="Rounded Rectangle 2"/>
          <p:cNvSpPr/>
          <p:nvPr/>
        </p:nvSpPr>
        <p:spPr>
          <a:xfrm>
            <a:off x="457835" y="1677670"/>
            <a:ext cx="3766820" cy="131889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b="1" dirty="0">
                <a:solidFill>
                  <a:srgbClr val="FF0000"/>
                </a:solidFill>
                <a:latin typeface="Times New Roman" panose="02020603050405020304" pitchFamily="18" charset="0"/>
                <a:cs typeface="Times New Roman" panose="02020603050405020304" pitchFamily="18" charset="0"/>
              </a:rPr>
              <a:t>T</a:t>
            </a:r>
            <a:r>
              <a:rPr lang="vi-VN" altLang="en-US" sz="2400" b="1" dirty="0">
                <a:solidFill>
                  <a:srgbClr val="FF0000"/>
                </a:solidFill>
                <a:latin typeface="Times New Roman" panose="02020603050405020304" pitchFamily="18" charset="0"/>
                <a:cs typeface="Times New Roman" panose="02020603050405020304" pitchFamily="18" charset="0"/>
              </a:rPr>
              <a:t>heo quan điểm của Chủ nghĩa Mác - Lênin, nhà nước mang bản chất gì?</a:t>
            </a:r>
            <a:endParaRPr lang="vi-VN" altLang="en-US" sz="2400" b="1" i="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108" name="TextBox 1"/>
          <p:cNvSpPr txBox="1"/>
          <p:nvPr/>
        </p:nvSpPr>
        <p:spPr>
          <a:xfrm>
            <a:off x="647700" y="-18732"/>
            <a:ext cx="8229600" cy="521970"/>
          </a:xfrm>
          <a:prstGeom prst="rect">
            <a:avLst/>
          </a:prstGeom>
          <a:noFill/>
          <a:ln w="9525">
            <a:noFill/>
          </a:ln>
        </p:spPr>
        <p:txBody>
          <a:bodyPr anchor="t">
            <a:spAutoFit/>
          </a:bodyPr>
          <a:lstStyle/>
          <a:p>
            <a:pPr algn="ctr" eaLnBrk="0" hangingPunct="0"/>
            <a:r>
              <a:rPr lang="vi-VN" altLang="en-US" sz="2800" dirty="0">
                <a:solidFill>
                  <a:srgbClr val="FF0000"/>
                </a:solidFill>
                <a:latin typeface="Times New Roman" panose="02020603050405020304" pitchFamily="18" charset="0"/>
                <a:cs typeface="Times New Roman" panose="02020603050405020304" pitchFamily="18" charset="0"/>
                <a:sym typeface="+mn-ea"/>
              </a:rPr>
              <a:t>BÀI 9: </a:t>
            </a:r>
            <a:r>
              <a:rPr lang="en-US" altLang="x-none" sz="2800" dirty="0">
                <a:solidFill>
                  <a:srgbClr val="FF0000"/>
                </a:solidFill>
                <a:latin typeface="Times New Roman" panose="02020603050405020304" pitchFamily="18" charset="0"/>
                <a:cs typeface="Times New Roman" panose="02020603050405020304" pitchFamily="18" charset="0"/>
                <a:sym typeface="+mn-ea"/>
              </a:rPr>
              <a:t>NHÀ NƯỚC XÃ HỘI CHỦ NGHĨA</a:t>
            </a:r>
            <a:endParaRPr lang="vi-VN" altLang="vi-VN" sz="2800" dirty="0">
              <a:solidFill>
                <a:srgbClr val="FF0000"/>
              </a:solidFill>
              <a:latin typeface="Times New Roman" panose="02020603050405020304" pitchFamily="18" charset="0"/>
              <a:ea typeface="Times New Roman" panose="02020603050405020304" pitchFamily="18" charset="0"/>
            </a:endParaRPr>
          </a:p>
        </p:txBody>
      </p:sp>
      <p:sp>
        <p:nvSpPr>
          <p:cNvPr id="13" name="Rounded Rectangle 12"/>
          <p:cNvSpPr/>
          <p:nvPr/>
        </p:nvSpPr>
        <p:spPr>
          <a:xfrm>
            <a:off x="584835" y="3693795"/>
            <a:ext cx="8382000" cy="108902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2400" b="1" dirty="0">
                <a:solidFill>
                  <a:schemeClr val="tx1"/>
                </a:solidFill>
                <a:latin typeface="Times New Roman" panose="02020603050405020304" pitchFamily="18" charset="0"/>
                <a:cs typeface="Times New Roman" panose="02020603050405020304" pitchFamily="18" charset="0"/>
              </a:rPr>
              <a:t>T</a:t>
            </a:r>
            <a:r>
              <a:rPr lang="vi-VN" altLang="en-US" sz="2400" b="1" dirty="0">
                <a:solidFill>
                  <a:schemeClr val="tx1"/>
                </a:solidFill>
                <a:latin typeface="Times New Roman" panose="02020603050405020304" pitchFamily="18" charset="0"/>
                <a:cs typeface="Times New Roman" panose="02020603050405020304" pitchFamily="18" charset="0"/>
              </a:rPr>
              <a:t>heo quan điểm của Chủ nghĩa Mác - Lênin, nhà nước là sản phẩm của xã hội có giai cấp, do đó </a:t>
            </a:r>
            <a:r>
              <a:rPr lang="vi-VN" altLang="en-US" sz="2400" b="1" i="1" u="sng" dirty="0">
                <a:solidFill>
                  <a:srgbClr val="0000CC"/>
                </a:solidFill>
                <a:latin typeface="Times New Roman" panose="02020603050405020304" pitchFamily="18" charset="0"/>
                <a:cs typeface="Times New Roman" panose="02020603050405020304" pitchFamily="18" charset="0"/>
              </a:rPr>
              <a:t>Nhà nước bao giờ cũng mang bản chất giai cấp.</a:t>
            </a:r>
            <a:endParaRPr lang="vi-VN" altLang="en-US" sz="2400" b="1" i="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Down Arrow 13"/>
          <p:cNvSpPr/>
          <p:nvPr/>
        </p:nvSpPr>
        <p:spPr>
          <a:xfrm>
            <a:off x="2286000" y="3047365"/>
            <a:ext cx="533400" cy="685800"/>
          </a:xfrm>
          <a:prstGeom prst="downArrow">
            <a:avLst/>
          </a:prstGeom>
          <a:solidFill>
            <a:srgbClr val="00B05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r" defTabSz="914400" rtl="1" eaLnBrk="1" fontAlgn="base" latinLnBrk="0" hangingPunct="1">
              <a:lnSpc>
                <a:spcPct val="100000"/>
              </a:lnSpc>
              <a:spcBef>
                <a:spcPct val="0"/>
              </a:spcBef>
              <a:spcAft>
                <a:spcPct val="0"/>
              </a:spcAft>
              <a:buClrTx/>
              <a:buSzTx/>
              <a:buFontTx/>
              <a:buNone/>
            </a:pPr>
            <a:endParaRPr kumimoji="0" lang="ar-SA" altLang="vi-VN"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ircle(in)">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3" grpId="0" animBg="1"/>
      <p:bldP spid="13" grpId="0" animBg="1"/>
      <p:bldP spid="1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1" eaLnBrk="1" fontAlgn="base" latinLnBrk="0" hangingPunct="1">
          <a:lnSpc>
            <a:spcPct val="100000"/>
          </a:lnSpc>
          <a:spcBef>
            <a:spcPct val="0"/>
          </a:spcBef>
          <a:spcAft>
            <a:spcPct val="0"/>
          </a:spcAft>
          <a:buClrTx/>
          <a:buSzTx/>
          <a:buFontTx/>
          <a:buNone/>
          <a:defRPr kumimoji="0" lang="ar-SA" altLang="vi-VN"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1" eaLnBrk="1" fontAlgn="base" latinLnBrk="0" hangingPunct="1">
          <a:lnSpc>
            <a:spcPct val="100000"/>
          </a:lnSpc>
          <a:spcBef>
            <a:spcPct val="0"/>
          </a:spcBef>
          <a:spcAft>
            <a:spcPct val="0"/>
          </a:spcAft>
          <a:buClrTx/>
          <a:buSzTx/>
          <a:buFontTx/>
          <a:buNone/>
          <a:defRPr kumimoji="0" lang="ar-SA" altLang="vi-VN"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2793</Words>
  <Application>Microsoft Office PowerPoint</Application>
  <PresentationFormat>On-screen Show (4:3)</PresentationFormat>
  <Paragraphs>270</Paragraphs>
  <Slides>42</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Times New Roman</vt:lpstr>
      <vt:lpstr>Wingdings</vt:lpstr>
      <vt:lpstr>Default Design</vt:lpstr>
      <vt:lpstr>Equation.DSMT4</vt:lpstr>
      <vt:lpstr>PowerPoint Presentation</vt:lpstr>
      <vt:lpstr>NỘI DUNG BÀI HỌC</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HOA KỲ là đại diện tiêu biểu cho nhà nước pháp quyền tư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nét văn hóa truyền thống tốt đẹp của dân tộc</vt:lpstr>
      <vt:lpstr>Truyền thống yêu nước</vt:lpstr>
      <vt:lpstr>Truyền thống đại đoàn kết dân tộc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Phong</dc:creator>
  <cp:lastModifiedBy>Tran Thi Thuy Nga</cp:lastModifiedBy>
  <cp:revision>816</cp:revision>
  <dcterms:created xsi:type="dcterms:W3CDTF">2008-03-14T19:42:00Z</dcterms:created>
  <dcterms:modified xsi:type="dcterms:W3CDTF">2022-02-28T09:33:41Z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